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395" r:id="rId6"/>
    <p:sldId id="397" r:id="rId7"/>
    <p:sldId id="39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2BDD10-C0C3-4690-AB27-A7C2CFA99A7D}" v="186" dt="2023-11-16T23:27:26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ED6A4-A8F7-3CF5-48CA-9284EB64D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FE2826-26CF-3D00-F4D8-EDF4B6263B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C975F-9BE1-C4D8-88BD-BCCDA3A59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8FABF-BFC7-3DD9-A8C0-99D3F7913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71FD8-5FDD-343B-489A-80123544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329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E1B4-75B9-C7ED-515A-005F765D8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B43FF3-BA27-7316-71D2-287623E6C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CB675-5E1D-7432-1B03-E48661A04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E18D1-C484-0489-4FAC-53E024DAB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5E632-31E3-0FF1-5E6D-4D4D41FB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513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4A8169-347D-5BB2-98F4-D0C53FBC3F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CFBDFF-9A71-0B10-12AD-6B7BC4FABD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9F651-E166-96A6-852F-8D25E9DCE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9D87D-DAEC-4A72-4D14-26E8B987A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D6D06-931B-1D5F-EE99-7E8660A87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02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8724E-7E5F-FB89-2B7D-FC211E0C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A17B7-9DE9-293A-CBFE-3D6FCD3B5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9472E-0AC8-AB97-0A26-5302A4550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600DD-8E1D-B11D-C4CC-4F288357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01F45-7B78-5F72-1904-1FFAF70A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4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0D2F5-BC22-38DE-4B6F-7C07A024B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D45A6-2386-6B1B-5E26-46B3A992F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F1612-0A40-ECB6-13AC-EAFBCAAD2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43635-A8A8-8910-ECB6-386B480E1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74885-E488-FF1B-58DA-48BBA0BEB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305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FE5CC-066C-B703-FA6C-00E37DDB1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00AF5-3580-DB4C-5A14-131C89F88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95125D-9322-54C4-31CA-DB96EABD5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FDEA0A-0D89-F4EA-C03D-6A624114C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C1C70-69FE-A3BA-B893-691EA2D71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CDA597-ECD1-F33E-6F41-1D831469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372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53A4D-81C6-7279-2DF3-48FE071F0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92E26-2BAD-763C-F441-B929F82EC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2B7D7E-4AD1-1B86-0D78-B4F640E4D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3077E6-1FE8-3F84-43BA-49157B64C8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37917B-1468-C537-B973-B071057AFD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8B20E2-606B-A766-3F7B-6A197E89C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3AA937-8217-1474-B256-F26BF6C3C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5D09C5-FBDC-E6C8-4F63-97A3EC10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63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14C30-CB82-ABD9-AB90-04EF3E12E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43E2E8-B0DF-DAD1-686C-3B859B426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9AE4CF-B1E2-272E-D1BF-B8F633AC1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1CC97D-8B05-5953-6FA4-26B4B1248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552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E9BA3C-39AF-27BA-217B-E3749EBDA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C8E81B-B797-8129-E615-B633A3A85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3E11E-442A-8ACE-502C-AF6788A61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10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BA315-92CD-5866-B543-6FB4BFA28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6F282-7EA8-84D4-9382-A97E35A9F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3EF134-53A7-F69A-059E-8BCAF8D15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824E6-9592-85B8-2489-6DDEACE00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B6B4C-E5EE-F576-E142-9EC3B9AB1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1CC12F-6576-15EC-E0D3-702215C20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58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B2E85-1AB0-DD7E-813E-9A7A5D286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473FC3-1ACC-EAD5-0F36-CED44FAABE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63893-43B5-650F-3FAD-4747770373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6D7468-42AE-4AA2-4D7D-9CE8D2591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8BBC1-B2F5-EB48-6EBB-A0C276CE0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645B65-980A-FC50-9179-36B19D1D2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1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4115F6-0962-648E-16AD-46E283FFF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DFD7A-DD13-B85A-36EC-A233602C0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2DE5B7-C228-210C-446B-BAD1A8E410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43A1B9-EC2F-42B8-AA63-A5ED425D0F73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7E3FF-CB9E-5ADF-0778-487181EEA1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68BE2-E3B8-F0DE-0152-5C6273BE4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36FC4-FDF7-41AC-960C-E6872AB46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846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12" Type="http://schemas.openxmlformats.org/officeDocument/2006/relationships/oleObject" Target="../embeddings/oleObject6.bin"/><Relationship Id="rId17" Type="http://schemas.openxmlformats.org/officeDocument/2006/relationships/image" Target="../media/image8.e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7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3" Type="http://schemas.openxmlformats.org/officeDocument/2006/relationships/image" Target="../media/image9.emf"/><Relationship Id="rId7" Type="http://schemas.openxmlformats.org/officeDocument/2006/relationships/image" Target="../media/image11.e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0.bin"/><Relationship Id="rId9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13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12" Type="http://schemas.openxmlformats.org/officeDocument/2006/relationships/oleObject" Target="../embeddings/oleObject18.bin"/><Relationship Id="rId17" Type="http://schemas.openxmlformats.org/officeDocument/2006/relationships/image" Target="../media/image20.emf"/><Relationship Id="rId2" Type="http://schemas.openxmlformats.org/officeDocument/2006/relationships/oleObject" Target="../embeddings/oleObject13.bin"/><Relationship Id="rId16" Type="http://schemas.openxmlformats.org/officeDocument/2006/relationships/oleObject" Target="../embeddings/oleObject20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15.bin"/><Relationship Id="rId11" Type="http://schemas.openxmlformats.org/officeDocument/2006/relationships/image" Target="../media/image17.emf"/><Relationship Id="rId5" Type="http://schemas.openxmlformats.org/officeDocument/2006/relationships/image" Target="../media/image14.emf"/><Relationship Id="rId15" Type="http://schemas.openxmlformats.org/officeDocument/2006/relationships/image" Target="../media/image19.emf"/><Relationship Id="rId10" Type="http://schemas.openxmlformats.org/officeDocument/2006/relationships/oleObject" Target="../embeddings/oleObject17.bin"/><Relationship Id="rId4" Type="http://schemas.openxmlformats.org/officeDocument/2006/relationships/oleObject" Target="../embeddings/oleObject14.bin"/><Relationship Id="rId9" Type="http://schemas.openxmlformats.org/officeDocument/2006/relationships/image" Target="../media/image16.emf"/><Relationship Id="rId14" Type="http://schemas.openxmlformats.org/officeDocument/2006/relationships/oleObject" Target="../embeddings/oleObject19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13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12" Type="http://schemas.openxmlformats.org/officeDocument/2006/relationships/oleObject" Target="../embeddings/oleObject26.bin"/><Relationship Id="rId17" Type="http://schemas.openxmlformats.org/officeDocument/2006/relationships/image" Target="../media/image28.emf"/><Relationship Id="rId2" Type="http://schemas.openxmlformats.org/officeDocument/2006/relationships/oleObject" Target="../embeddings/oleObject21.bin"/><Relationship Id="rId16" Type="http://schemas.openxmlformats.org/officeDocument/2006/relationships/oleObject" Target="../embeddings/oleObject28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23.bin"/><Relationship Id="rId11" Type="http://schemas.openxmlformats.org/officeDocument/2006/relationships/image" Target="../media/image25.emf"/><Relationship Id="rId5" Type="http://schemas.openxmlformats.org/officeDocument/2006/relationships/image" Target="../media/image22.emf"/><Relationship Id="rId15" Type="http://schemas.openxmlformats.org/officeDocument/2006/relationships/image" Target="../media/image27.emf"/><Relationship Id="rId10" Type="http://schemas.openxmlformats.org/officeDocument/2006/relationships/oleObject" Target="../embeddings/oleObject25.bin"/><Relationship Id="rId4" Type="http://schemas.openxmlformats.org/officeDocument/2006/relationships/oleObject" Target="../embeddings/oleObject22.bin"/><Relationship Id="rId9" Type="http://schemas.openxmlformats.org/officeDocument/2006/relationships/image" Target="../media/image24.emf"/><Relationship Id="rId14" Type="http://schemas.openxmlformats.org/officeDocument/2006/relationships/oleObject" Target="../embeddings/oleObject2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Αντικείμενο 17">
            <a:extLst>
              <a:ext uri="{FF2B5EF4-FFF2-40B4-BE49-F238E27FC236}">
                <a16:creationId xmlns:a16="http://schemas.microsoft.com/office/drawing/2014/main" id="{D4E41A10-86BE-A39B-2369-B6BF2CDB64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7495538"/>
              </p:ext>
            </p:extLst>
          </p:nvPr>
        </p:nvGraphicFramePr>
        <p:xfrm>
          <a:off x="3671888" y="1425575"/>
          <a:ext cx="2401887" cy="142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2" imgW="7215284" imgH="3724163" progId="Prism8.Document">
                  <p:embed/>
                </p:oleObj>
              </mc:Choice>
              <mc:Fallback>
                <p:oleObj name="Prism 8" r:id="rId2" imgW="7215284" imgH="3724163" progId="Prism8.Document">
                  <p:embed/>
                  <p:pic>
                    <p:nvPicPr>
                      <p:cNvPr id="4" name="Αντικείμενο 17">
                        <a:extLst>
                          <a:ext uri="{FF2B5EF4-FFF2-40B4-BE49-F238E27FC236}">
                            <a16:creationId xmlns:a16="http://schemas.microsoft.com/office/drawing/2014/main" id="{D4E41A10-86BE-A39B-2369-B6BF2CDB64D7}"/>
                          </a:ext>
                        </a:extLst>
                      </p:cNvPr>
                      <p:cNvPicPr preferRelativeResize="0"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71888" y="1425575"/>
                        <a:ext cx="2401887" cy="1425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Αντικείμενο 16">
            <a:extLst>
              <a:ext uri="{FF2B5EF4-FFF2-40B4-BE49-F238E27FC236}">
                <a16:creationId xmlns:a16="http://schemas.microsoft.com/office/drawing/2014/main" id="{060C76AF-27AB-09FF-53C3-27A2D4587A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671352"/>
              </p:ext>
            </p:extLst>
          </p:nvPr>
        </p:nvGraphicFramePr>
        <p:xfrm>
          <a:off x="1209675" y="1412875"/>
          <a:ext cx="2435225" cy="1436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4" imgW="7731818" imgH="3724163" progId="Prism8.Document">
                  <p:embed/>
                </p:oleObj>
              </mc:Choice>
              <mc:Fallback>
                <p:oleObj name="Prism 8" r:id="rId4" imgW="7731818" imgH="3724163" progId="Prism8.Document">
                  <p:embed/>
                  <p:pic>
                    <p:nvPicPr>
                      <p:cNvPr id="5" name="Αντικείμενο 16">
                        <a:extLst>
                          <a:ext uri="{FF2B5EF4-FFF2-40B4-BE49-F238E27FC236}">
                            <a16:creationId xmlns:a16="http://schemas.microsoft.com/office/drawing/2014/main" id="{060C76AF-27AB-09FF-53C3-27A2D4587A23}"/>
                          </a:ext>
                        </a:extLst>
                      </p:cNvPr>
                      <p:cNvPicPr preferRelativeResize="0"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9675" y="1412875"/>
                        <a:ext cx="2435225" cy="1436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Αντικείμενο 18">
            <a:extLst>
              <a:ext uri="{FF2B5EF4-FFF2-40B4-BE49-F238E27FC236}">
                <a16:creationId xmlns:a16="http://schemas.microsoft.com/office/drawing/2014/main" id="{398B4306-77CF-C768-DB55-0DD7DCB8FB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986664"/>
              </p:ext>
            </p:extLst>
          </p:nvPr>
        </p:nvGraphicFramePr>
        <p:xfrm>
          <a:off x="6113463" y="1425575"/>
          <a:ext cx="2355850" cy="142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6" imgW="7215284" imgH="3724163" progId="Prism8.Document">
                  <p:embed/>
                </p:oleObj>
              </mc:Choice>
              <mc:Fallback>
                <p:oleObj name="Prism 8" r:id="rId6" imgW="7215284" imgH="3724163" progId="Prism8.Document">
                  <p:embed/>
                  <p:pic>
                    <p:nvPicPr>
                      <p:cNvPr id="6" name="Αντικείμενο 18">
                        <a:extLst>
                          <a:ext uri="{FF2B5EF4-FFF2-40B4-BE49-F238E27FC236}">
                            <a16:creationId xmlns:a16="http://schemas.microsoft.com/office/drawing/2014/main" id="{398B4306-77CF-C768-DB55-0DD7DCB8FB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13463" y="1425575"/>
                        <a:ext cx="2355850" cy="1425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Αντικείμενο 19">
            <a:extLst>
              <a:ext uri="{FF2B5EF4-FFF2-40B4-BE49-F238E27FC236}">
                <a16:creationId xmlns:a16="http://schemas.microsoft.com/office/drawing/2014/main" id="{94078881-93E3-D13A-2F9E-3FF7F77B1F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1806402"/>
              </p:ext>
            </p:extLst>
          </p:nvPr>
        </p:nvGraphicFramePr>
        <p:xfrm>
          <a:off x="8485188" y="1428750"/>
          <a:ext cx="2435225" cy="1420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8" imgW="7215284" imgH="3724163" progId="Prism8.Document">
                  <p:embed/>
                </p:oleObj>
              </mc:Choice>
              <mc:Fallback>
                <p:oleObj name="Prism 8" r:id="rId8" imgW="7215284" imgH="3724163" progId="Prism8.Document">
                  <p:embed/>
                  <p:pic>
                    <p:nvPicPr>
                      <p:cNvPr id="7" name="Αντικείμενο 19">
                        <a:extLst>
                          <a:ext uri="{FF2B5EF4-FFF2-40B4-BE49-F238E27FC236}">
                            <a16:creationId xmlns:a16="http://schemas.microsoft.com/office/drawing/2014/main" id="{94078881-93E3-D13A-2F9E-3FF7F77B1F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85188" y="1428750"/>
                        <a:ext cx="2435225" cy="1420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A6A966A-CB61-32B7-344F-9587DB2BBE44}"/>
              </a:ext>
            </a:extLst>
          </p:cNvPr>
          <p:cNvSpPr txBox="1"/>
          <p:nvPr/>
        </p:nvSpPr>
        <p:spPr>
          <a:xfrm>
            <a:off x="5128155" y="274080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dirty="0"/>
              <a:t>Dendritic cell subsets</a:t>
            </a:r>
          </a:p>
        </p:txBody>
      </p:sp>
      <p:cxnSp>
        <p:nvCxnSpPr>
          <p:cNvPr id="22" name="Ευθεία γραμμή σύνδεσης 21">
            <a:extLst>
              <a:ext uri="{FF2B5EF4-FFF2-40B4-BE49-F238E27FC236}">
                <a16:creationId xmlns:a16="http://schemas.microsoft.com/office/drawing/2014/main" id="{0B7A16AE-1A36-097E-08AC-619A8BD345ED}"/>
              </a:ext>
            </a:extLst>
          </p:cNvPr>
          <p:cNvCxnSpPr>
            <a:cxnSpLocks/>
          </p:cNvCxnSpPr>
          <p:nvPr/>
        </p:nvCxnSpPr>
        <p:spPr>
          <a:xfrm>
            <a:off x="2097412" y="1657674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Ευθεία γραμμή σύνδεσης 22">
            <a:extLst>
              <a:ext uri="{FF2B5EF4-FFF2-40B4-BE49-F238E27FC236}">
                <a16:creationId xmlns:a16="http://schemas.microsoft.com/office/drawing/2014/main" id="{C9156A19-26C2-EA83-4CE8-6F8904EE2BF7}"/>
              </a:ext>
            </a:extLst>
          </p:cNvPr>
          <p:cNvCxnSpPr>
            <a:cxnSpLocks/>
          </p:cNvCxnSpPr>
          <p:nvPr/>
        </p:nvCxnSpPr>
        <p:spPr>
          <a:xfrm>
            <a:off x="2746129" y="1657674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Ευθεία γραμμή σύνδεσης 23">
            <a:extLst>
              <a:ext uri="{FF2B5EF4-FFF2-40B4-BE49-F238E27FC236}">
                <a16:creationId xmlns:a16="http://schemas.microsoft.com/office/drawing/2014/main" id="{41B94EE9-F5BB-232A-F8FF-FA5AD90ABC90}"/>
              </a:ext>
            </a:extLst>
          </p:cNvPr>
          <p:cNvCxnSpPr>
            <a:cxnSpLocks/>
          </p:cNvCxnSpPr>
          <p:nvPr/>
        </p:nvCxnSpPr>
        <p:spPr>
          <a:xfrm>
            <a:off x="4532983" y="1672241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Ευθεία γραμμή σύνδεσης 24">
            <a:extLst>
              <a:ext uri="{FF2B5EF4-FFF2-40B4-BE49-F238E27FC236}">
                <a16:creationId xmlns:a16="http://schemas.microsoft.com/office/drawing/2014/main" id="{3A90CE3B-F25F-9B5E-BF0F-F946C955C902}"/>
              </a:ext>
            </a:extLst>
          </p:cNvPr>
          <p:cNvCxnSpPr>
            <a:cxnSpLocks/>
          </p:cNvCxnSpPr>
          <p:nvPr/>
        </p:nvCxnSpPr>
        <p:spPr>
          <a:xfrm>
            <a:off x="5219800" y="1693802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Ευθεία γραμμή σύνδεσης 25">
            <a:extLst>
              <a:ext uri="{FF2B5EF4-FFF2-40B4-BE49-F238E27FC236}">
                <a16:creationId xmlns:a16="http://schemas.microsoft.com/office/drawing/2014/main" id="{F2AB0A23-3A3F-DEF2-8C50-785E087E493E}"/>
              </a:ext>
            </a:extLst>
          </p:cNvPr>
          <p:cNvCxnSpPr>
            <a:cxnSpLocks/>
          </p:cNvCxnSpPr>
          <p:nvPr/>
        </p:nvCxnSpPr>
        <p:spPr>
          <a:xfrm>
            <a:off x="6970391" y="1672241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Ευθεία γραμμή σύνδεσης 26">
            <a:extLst>
              <a:ext uri="{FF2B5EF4-FFF2-40B4-BE49-F238E27FC236}">
                <a16:creationId xmlns:a16="http://schemas.microsoft.com/office/drawing/2014/main" id="{E2A89ED7-0F39-2694-E9A1-F8692C015462}"/>
              </a:ext>
            </a:extLst>
          </p:cNvPr>
          <p:cNvCxnSpPr>
            <a:cxnSpLocks/>
          </p:cNvCxnSpPr>
          <p:nvPr/>
        </p:nvCxnSpPr>
        <p:spPr>
          <a:xfrm>
            <a:off x="7657208" y="1693802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Ευθεία γραμμή σύνδεσης 27">
            <a:extLst>
              <a:ext uri="{FF2B5EF4-FFF2-40B4-BE49-F238E27FC236}">
                <a16:creationId xmlns:a16="http://schemas.microsoft.com/office/drawing/2014/main" id="{33083CA5-49DC-9967-FC47-793937E11FAA}"/>
              </a:ext>
            </a:extLst>
          </p:cNvPr>
          <p:cNvCxnSpPr>
            <a:cxnSpLocks/>
          </p:cNvCxnSpPr>
          <p:nvPr/>
        </p:nvCxnSpPr>
        <p:spPr>
          <a:xfrm>
            <a:off x="9365032" y="1674838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Ευθεία γραμμή σύνδεσης 28">
            <a:extLst>
              <a:ext uri="{FF2B5EF4-FFF2-40B4-BE49-F238E27FC236}">
                <a16:creationId xmlns:a16="http://schemas.microsoft.com/office/drawing/2014/main" id="{3454D7C5-DC07-93CF-7553-5FFA3C9257D1}"/>
              </a:ext>
            </a:extLst>
          </p:cNvPr>
          <p:cNvCxnSpPr>
            <a:cxnSpLocks/>
          </p:cNvCxnSpPr>
          <p:nvPr/>
        </p:nvCxnSpPr>
        <p:spPr>
          <a:xfrm>
            <a:off x="10051849" y="1696399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9D30ABF-1106-D55E-7DC8-591CE9DA8FF1}"/>
              </a:ext>
            </a:extLst>
          </p:cNvPr>
          <p:cNvSpPr txBox="1"/>
          <p:nvPr/>
        </p:nvSpPr>
        <p:spPr>
          <a:xfrm>
            <a:off x="1300404" y="677792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Colon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641FF6-9449-4423-414B-3413468A08D2}"/>
              </a:ext>
            </a:extLst>
          </p:cNvPr>
          <p:cNvSpPr txBox="1"/>
          <p:nvPr/>
        </p:nvSpPr>
        <p:spPr>
          <a:xfrm>
            <a:off x="3921714" y="668237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DUO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CEFB0BB-D4EB-E869-6624-64A61E140387}"/>
              </a:ext>
            </a:extLst>
          </p:cNvPr>
          <p:cNvSpPr txBox="1"/>
          <p:nvPr/>
        </p:nvSpPr>
        <p:spPr>
          <a:xfrm>
            <a:off x="6263183" y="626098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ILE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F37A90-1731-402F-27C6-E0461594228A}"/>
              </a:ext>
            </a:extLst>
          </p:cNvPr>
          <p:cNvSpPr txBox="1"/>
          <p:nvPr/>
        </p:nvSpPr>
        <p:spPr>
          <a:xfrm>
            <a:off x="8714589" y="622923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JEJ</a:t>
            </a:r>
          </a:p>
        </p:txBody>
      </p:sp>
      <p:grpSp>
        <p:nvGrpSpPr>
          <p:cNvPr id="34" name="Ομάδα 33">
            <a:extLst>
              <a:ext uri="{FF2B5EF4-FFF2-40B4-BE49-F238E27FC236}">
                <a16:creationId xmlns:a16="http://schemas.microsoft.com/office/drawing/2014/main" id="{B19DBB41-ACCF-7E47-67E5-2BF5B8FB2E87}"/>
              </a:ext>
            </a:extLst>
          </p:cNvPr>
          <p:cNvGrpSpPr/>
          <p:nvPr/>
        </p:nvGrpSpPr>
        <p:grpSpPr>
          <a:xfrm>
            <a:off x="10891596" y="212272"/>
            <a:ext cx="2149048" cy="537220"/>
            <a:chOff x="14099364" y="2122023"/>
            <a:chExt cx="2149048" cy="537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CFCE828-58EB-0C73-BAD9-5D239608A8E2}"/>
                </a:ext>
              </a:extLst>
            </p:cNvPr>
            <p:cNvSpPr txBox="1"/>
            <p:nvPr/>
          </p:nvSpPr>
          <p:spPr>
            <a:xfrm>
              <a:off x="14801125" y="2389165"/>
              <a:ext cx="14472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HC-2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A967850-2555-98D1-E572-4D518A939465}"/>
                </a:ext>
              </a:extLst>
            </p:cNvPr>
            <p:cNvSpPr txBox="1"/>
            <p:nvPr/>
          </p:nvSpPr>
          <p:spPr>
            <a:xfrm>
              <a:off x="14801125" y="2136023"/>
              <a:ext cx="14472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HC-1</a:t>
              </a:r>
            </a:p>
          </p:txBody>
        </p:sp>
        <p:grpSp>
          <p:nvGrpSpPr>
            <p:cNvPr id="37" name="Ομάδα 36">
              <a:extLst>
                <a:ext uri="{FF2B5EF4-FFF2-40B4-BE49-F238E27FC236}">
                  <a16:creationId xmlns:a16="http://schemas.microsoft.com/office/drawing/2014/main" id="{EE0A625E-67C4-0544-C4C3-05CF60AE4265}"/>
                </a:ext>
              </a:extLst>
            </p:cNvPr>
            <p:cNvGrpSpPr/>
            <p:nvPr/>
          </p:nvGrpSpPr>
          <p:grpSpPr>
            <a:xfrm>
              <a:off x="14099364" y="2122023"/>
              <a:ext cx="1476264" cy="537220"/>
              <a:chOff x="14099364" y="2122023"/>
              <a:chExt cx="1476264" cy="537220"/>
            </a:xfrm>
          </p:grpSpPr>
          <p:sp>
            <p:nvSpPr>
              <p:cNvPr id="38" name="Rectangle 5">
                <a:extLst>
                  <a:ext uri="{FF2B5EF4-FFF2-40B4-BE49-F238E27FC236}">
                    <a16:creationId xmlns:a16="http://schemas.microsoft.com/office/drawing/2014/main" id="{A0D89033-5EEC-10BC-E73C-3D241FBCDB26}"/>
                  </a:ext>
                </a:extLst>
              </p:cNvPr>
              <p:cNvSpPr/>
              <p:nvPr/>
            </p:nvSpPr>
            <p:spPr>
              <a:xfrm>
                <a:off x="14099365" y="2494267"/>
                <a:ext cx="57957" cy="56271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6">
                <a:extLst>
                  <a:ext uri="{FF2B5EF4-FFF2-40B4-BE49-F238E27FC236}">
                    <a16:creationId xmlns:a16="http://schemas.microsoft.com/office/drawing/2014/main" id="{6BC06725-D397-8647-DB60-C672986F8D0E}"/>
                  </a:ext>
                </a:extLst>
              </p:cNvPr>
              <p:cNvSpPr/>
              <p:nvPr/>
            </p:nvSpPr>
            <p:spPr>
              <a:xfrm>
                <a:off x="14788610" y="2492660"/>
                <a:ext cx="57957" cy="56271"/>
              </a:xfrm>
              <a:prstGeom prst="rect">
                <a:avLst/>
              </a:prstGeom>
              <a:solidFill>
                <a:srgbClr val="76069A"/>
              </a:solidFill>
              <a:ln>
                <a:solidFill>
                  <a:srgbClr val="76069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7">
                <a:extLst>
                  <a:ext uri="{FF2B5EF4-FFF2-40B4-BE49-F238E27FC236}">
                    <a16:creationId xmlns:a16="http://schemas.microsoft.com/office/drawing/2014/main" id="{30129A1E-F86D-7519-2441-45F9E65B40A0}"/>
                  </a:ext>
                </a:extLst>
              </p:cNvPr>
              <p:cNvSpPr/>
              <p:nvPr/>
            </p:nvSpPr>
            <p:spPr>
              <a:xfrm>
                <a:off x="14788610" y="2238561"/>
                <a:ext cx="57957" cy="56271"/>
              </a:xfrm>
              <a:prstGeom prst="rect">
                <a:avLst/>
              </a:prstGeom>
              <a:solidFill>
                <a:srgbClr val="5757F9"/>
              </a:solidFill>
              <a:ln>
                <a:solidFill>
                  <a:srgbClr val="5757F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CBD8BB7-268A-F7A2-E5BF-85ACD625FA09}"/>
                  </a:ext>
                </a:extLst>
              </p:cNvPr>
              <p:cNvSpPr txBox="1"/>
              <p:nvPr/>
            </p:nvSpPr>
            <p:spPr>
              <a:xfrm>
                <a:off x="14128341" y="2122023"/>
                <a:ext cx="144728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IBD-1</a:t>
                </a:r>
              </a:p>
            </p:txBody>
          </p:sp>
          <p:sp>
            <p:nvSpPr>
              <p:cNvPr id="42" name="Rectangle 5">
                <a:extLst>
                  <a:ext uri="{FF2B5EF4-FFF2-40B4-BE49-F238E27FC236}">
                    <a16:creationId xmlns:a16="http://schemas.microsoft.com/office/drawing/2014/main" id="{8E49A9D1-3679-7B10-190E-64AED1946F17}"/>
                  </a:ext>
                </a:extLst>
              </p:cNvPr>
              <p:cNvSpPr/>
              <p:nvPr/>
            </p:nvSpPr>
            <p:spPr>
              <a:xfrm>
                <a:off x="14099364" y="2225853"/>
                <a:ext cx="57957" cy="56271"/>
              </a:xfrm>
              <a:prstGeom prst="rect">
                <a:avLst/>
              </a:prstGeom>
              <a:solidFill>
                <a:srgbClr val="A00000"/>
              </a:solidFill>
              <a:ln>
                <a:solidFill>
                  <a:srgbClr val="A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53382F7-EEB0-D9CA-0E29-3FFCD2E6A273}"/>
                  </a:ext>
                </a:extLst>
              </p:cNvPr>
              <p:cNvSpPr txBox="1"/>
              <p:nvPr/>
            </p:nvSpPr>
            <p:spPr>
              <a:xfrm>
                <a:off x="14125803" y="2397633"/>
                <a:ext cx="144728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IBD-2</a:t>
                </a:r>
              </a:p>
            </p:txBody>
          </p: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C5DA5959-257C-7AEB-679F-A106D18AA06C}"/>
              </a:ext>
            </a:extLst>
          </p:cNvPr>
          <p:cNvSpPr txBox="1"/>
          <p:nvPr/>
        </p:nvSpPr>
        <p:spPr>
          <a:xfrm rot="20405689">
            <a:off x="911772" y="2932399"/>
            <a:ext cx="12578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BC8BF03-7229-E9B3-95FD-204ABB12D1CB}"/>
              </a:ext>
            </a:extLst>
          </p:cNvPr>
          <p:cNvSpPr txBox="1"/>
          <p:nvPr/>
        </p:nvSpPr>
        <p:spPr>
          <a:xfrm rot="20405689">
            <a:off x="1603323" y="2951083"/>
            <a:ext cx="12676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-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69A504B-18A4-96E4-A3B9-F4FF13C34B70}"/>
              </a:ext>
            </a:extLst>
          </p:cNvPr>
          <p:cNvSpPr txBox="1"/>
          <p:nvPr/>
        </p:nvSpPr>
        <p:spPr>
          <a:xfrm rot="20405689">
            <a:off x="2337635" y="2953260"/>
            <a:ext cx="12668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-</a:t>
            </a:r>
            <a:endParaRPr lang="el-GR" sz="900" baseline="30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29A9854-8418-2B68-CC5E-9EA157B55199}"/>
              </a:ext>
            </a:extLst>
          </p:cNvPr>
          <p:cNvSpPr txBox="1"/>
          <p:nvPr/>
        </p:nvSpPr>
        <p:spPr>
          <a:xfrm rot="20405689">
            <a:off x="3271160" y="2949723"/>
            <a:ext cx="12578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AA7012E-D894-BF88-9AF4-8D44F76FCD12}"/>
              </a:ext>
            </a:extLst>
          </p:cNvPr>
          <p:cNvSpPr txBox="1"/>
          <p:nvPr/>
        </p:nvSpPr>
        <p:spPr>
          <a:xfrm rot="20405689">
            <a:off x="3962711" y="2948545"/>
            <a:ext cx="12676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-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8164DD3-7264-033F-647F-38CB02306827}"/>
              </a:ext>
            </a:extLst>
          </p:cNvPr>
          <p:cNvSpPr txBox="1"/>
          <p:nvPr/>
        </p:nvSpPr>
        <p:spPr>
          <a:xfrm rot="20405689">
            <a:off x="4697023" y="2950722"/>
            <a:ext cx="12668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-</a:t>
            </a:r>
            <a:endParaRPr lang="el-GR" sz="900" baseline="30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C36D0B9-9B24-900F-90C4-A6C14CADC944}"/>
              </a:ext>
            </a:extLst>
          </p:cNvPr>
          <p:cNvSpPr txBox="1"/>
          <p:nvPr/>
        </p:nvSpPr>
        <p:spPr>
          <a:xfrm rot="20405689">
            <a:off x="5674201" y="2949723"/>
            <a:ext cx="12578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8883787-73FA-B8D1-8F26-A304A659ED3F}"/>
              </a:ext>
            </a:extLst>
          </p:cNvPr>
          <p:cNvSpPr txBox="1"/>
          <p:nvPr/>
        </p:nvSpPr>
        <p:spPr>
          <a:xfrm rot="20405689">
            <a:off x="6365752" y="2948545"/>
            <a:ext cx="12676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-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73A10F9-48E8-02A5-1A75-D6A1D7D79CBB}"/>
              </a:ext>
            </a:extLst>
          </p:cNvPr>
          <p:cNvSpPr txBox="1"/>
          <p:nvPr/>
        </p:nvSpPr>
        <p:spPr>
          <a:xfrm rot="20405689">
            <a:off x="7100064" y="2950722"/>
            <a:ext cx="12668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-</a:t>
            </a:r>
            <a:endParaRPr lang="el-GR" sz="900" baseline="30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88DBC66-4BC6-BA87-10F8-F07956B1BB5B}"/>
              </a:ext>
            </a:extLst>
          </p:cNvPr>
          <p:cNvSpPr txBox="1"/>
          <p:nvPr/>
        </p:nvSpPr>
        <p:spPr>
          <a:xfrm rot="20405689">
            <a:off x="8128163" y="2944109"/>
            <a:ext cx="12578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FBE0BBA-3BB5-EBFB-3AFC-89D7D6D01F7A}"/>
              </a:ext>
            </a:extLst>
          </p:cNvPr>
          <p:cNvSpPr txBox="1"/>
          <p:nvPr/>
        </p:nvSpPr>
        <p:spPr>
          <a:xfrm rot="20405689">
            <a:off x="8819714" y="2942931"/>
            <a:ext cx="12676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-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3B788D4-2909-BF8C-489F-185C35DB59D5}"/>
              </a:ext>
            </a:extLst>
          </p:cNvPr>
          <p:cNvSpPr txBox="1"/>
          <p:nvPr/>
        </p:nvSpPr>
        <p:spPr>
          <a:xfrm rot="20405689">
            <a:off x="9554026" y="2945108"/>
            <a:ext cx="12668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-</a:t>
            </a:r>
            <a:endParaRPr lang="el-GR" sz="900" baseline="30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452063-B8E9-CC3B-C675-2629B869358C}"/>
              </a:ext>
            </a:extLst>
          </p:cNvPr>
          <p:cNvSpPr txBox="1"/>
          <p:nvPr/>
        </p:nvSpPr>
        <p:spPr>
          <a:xfrm rot="16200000">
            <a:off x="595250" y="2016596"/>
            <a:ext cx="132144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% of </a:t>
            </a:r>
            <a:r>
              <a:rPr lang="el-GR" sz="900" dirty="0"/>
              <a:t> </a:t>
            </a:r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 cells</a:t>
            </a:r>
          </a:p>
        </p:txBody>
      </p:sp>
      <p:graphicFrame>
        <p:nvGraphicFramePr>
          <p:cNvPr id="2" name="Αντικείμενο 17">
            <a:extLst>
              <a:ext uri="{FF2B5EF4-FFF2-40B4-BE49-F238E27FC236}">
                <a16:creationId xmlns:a16="http://schemas.microsoft.com/office/drawing/2014/main" id="{1B28DBCC-FEE6-1C8D-6CA7-877781E8C1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2741971"/>
              </p:ext>
            </p:extLst>
          </p:nvPr>
        </p:nvGraphicFramePr>
        <p:xfrm>
          <a:off x="3702050" y="3736975"/>
          <a:ext cx="2401888" cy="142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0" imgW="7215284" imgH="3724163" progId="Prism8.Document">
                  <p:embed/>
                </p:oleObj>
              </mc:Choice>
              <mc:Fallback>
                <p:oleObj name="Prism 8" r:id="rId10" imgW="7215284" imgH="3724163" progId="Prism8.Document">
                  <p:embed/>
                  <p:pic>
                    <p:nvPicPr>
                      <p:cNvPr id="2" name="Αντικείμενο 17">
                        <a:extLst>
                          <a:ext uri="{FF2B5EF4-FFF2-40B4-BE49-F238E27FC236}">
                            <a16:creationId xmlns:a16="http://schemas.microsoft.com/office/drawing/2014/main" id="{1B28DBCC-FEE6-1C8D-6CA7-877781E8C19F}"/>
                          </a:ext>
                        </a:extLst>
                      </p:cNvPr>
                      <p:cNvPicPr preferRelativeResize="0"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702050" y="3736975"/>
                        <a:ext cx="2401888" cy="1425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Αντικείμενο 16">
            <a:extLst>
              <a:ext uri="{FF2B5EF4-FFF2-40B4-BE49-F238E27FC236}">
                <a16:creationId xmlns:a16="http://schemas.microsoft.com/office/drawing/2014/main" id="{DEF5757C-27B2-433D-764E-7A8227F34D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5059280"/>
              </p:ext>
            </p:extLst>
          </p:nvPr>
        </p:nvGraphicFramePr>
        <p:xfrm>
          <a:off x="1241425" y="3622675"/>
          <a:ext cx="2611438" cy="153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2" imgW="7731818" imgH="3724163" progId="Prism8.Document">
                  <p:embed/>
                </p:oleObj>
              </mc:Choice>
              <mc:Fallback>
                <p:oleObj name="Prism 8" r:id="rId12" imgW="7731818" imgH="3724163" progId="Prism8.Document">
                  <p:embed/>
                  <p:pic>
                    <p:nvPicPr>
                      <p:cNvPr id="3" name="Αντικείμενο 16">
                        <a:extLst>
                          <a:ext uri="{FF2B5EF4-FFF2-40B4-BE49-F238E27FC236}">
                            <a16:creationId xmlns:a16="http://schemas.microsoft.com/office/drawing/2014/main" id="{DEF5757C-27B2-433D-764E-7A8227F34DCE}"/>
                          </a:ext>
                        </a:extLst>
                      </p:cNvPr>
                      <p:cNvPicPr preferRelativeResize="0"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241425" y="3622675"/>
                        <a:ext cx="2611438" cy="1539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Αντικείμενο 18">
            <a:extLst>
              <a:ext uri="{FF2B5EF4-FFF2-40B4-BE49-F238E27FC236}">
                <a16:creationId xmlns:a16="http://schemas.microsoft.com/office/drawing/2014/main" id="{9DBDCE66-E43E-97B3-843D-1277592F93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6691654"/>
              </p:ext>
            </p:extLst>
          </p:nvPr>
        </p:nvGraphicFramePr>
        <p:xfrm>
          <a:off x="6143625" y="3736975"/>
          <a:ext cx="2355850" cy="142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4" imgW="7215284" imgH="3724163" progId="Prism8.Document">
                  <p:embed/>
                </p:oleObj>
              </mc:Choice>
              <mc:Fallback>
                <p:oleObj name="Prism 8" r:id="rId14" imgW="7215284" imgH="3724163" progId="Prism8.Document">
                  <p:embed/>
                  <p:pic>
                    <p:nvPicPr>
                      <p:cNvPr id="8" name="Αντικείμενο 18">
                        <a:extLst>
                          <a:ext uri="{FF2B5EF4-FFF2-40B4-BE49-F238E27FC236}">
                            <a16:creationId xmlns:a16="http://schemas.microsoft.com/office/drawing/2014/main" id="{9DBDCE66-E43E-97B3-843D-1277592F93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143625" y="3736975"/>
                        <a:ext cx="2355850" cy="1425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Αντικείμενο 19">
            <a:extLst>
              <a:ext uri="{FF2B5EF4-FFF2-40B4-BE49-F238E27FC236}">
                <a16:creationId xmlns:a16="http://schemas.microsoft.com/office/drawing/2014/main" id="{CE4E813A-D80B-F91E-7EA8-66E579D9E2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346755"/>
              </p:ext>
            </p:extLst>
          </p:nvPr>
        </p:nvGraphicFramePr>
        <p:xfrm>
          <a:off x="8515350" y="3741738"/>
          <a:ext cx="2435225" cy="1420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6" imgW="7215284" imgH="3724163" progId="Prism8.Document">
                  <p:embed/>
                </p:oleObj>
              </mc:Choice>
              <mc:Fallback>
                <p:oleObj name="Prism 8" r:id="rId16" imgW="7215284" imgH="3724163" progId="Prism8.Document">
                  <p:embed/>
                  <p:pic>
                    <p:nvPicPr>
                      <p:cNvPr id="9" name="Αντικείμενο 19">
                        <a:extLst>
                          <a:ext uri="{FF2B5EF4-FFF2-40B4-BE49-F238E27FC236}">
                            <a16:creationId xmlns:a16="http://schemas.microsoft.com/office/drawing/2014/main" id="{CE4E813A-D80B-F91E-7EA8-66E579D9E2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8515350" y="3741738"/>
                        <a:ext cx="2435225" cy="1420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13A272D-2674-11AB-267B-8924C3D345D1}"/>
              </a:ext>
            </a:extLst>
          </p:cNvPr>
          <p:cNvSpPr txBox="1"/>
          <p:nvPr/>
        </p:nvSpPr>
        <p:spPr>
          <a:xfrm rot="20405689">
            <a:off x="1072163" y="5223009"/>
            <a:ext cx="12578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965EBD-C89D-7358-502F-EAD0714D9257}"/>
              </a:ext>
            </a:extLst>
          </p:cNvPr>
          <p:cNvSpPr txBox="1"/>
          <p:nvPr/>
        </p:nvSpPr>
        <p:spPr>
          <a:xfrm rot="20405689">
            <a:off x="1763714" y="5260743"/>
            <a:ext cx="12676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-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2BB69F-E583-013A-0F3B-A77717B73473}"/>
              </a:ext>
            </a:extLst>
          </p:cNvPr>
          <p:cNvSpPr txBox="1"/>
          <p:nvPr/>
        </p:nvSpPr>
        <p:spPr>
          <a:xfrm rot="20405689">
            <a:off x="2498026" y="5262920"/>
            <a:ext cx="12668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-</a:t>
            </a:r>
            <a:endParaRPr lang="el-GR" sz="900" baseline="30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0A0437-CB46-076C-342B-1DA74AEB21BC}"/>
              </a:ext>
            </a:extLst>
          </p:cNvPr>
          <p:cNvSpPr txBox="1"/>
          <p:nvPr/>
        </p:nvSpPr>
        <p:spPr>
          <a:xfrm rot="20405689">
            <a:off x="3431551" y="5259383"/>
            <a:ext cx="12578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B622FF-30D4-A6CA-AE33-5FFDDBD8321D}"/>
              </a:ext>
            </a:extLst>
          </p:cNvPr>
          <p:cNvSpPr txBox="1"/>
          <p:nvPr/>
        </p:nvSpPr>
        <p:spPr>
          <a:xfrm rot="20405689">
            <a:off x="4123102" y="5258205"/>
            <a:ext cx="12676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-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E494B1-24CD-9C51-02ED-4B2FECCA01B8}"/>
              </a:ext>
            </a:extLst>
          </p:cNvPr>
          <p:cNvSpPr txBox="1"/>
          <p:nvPr/>
        </p:nvSpPr>
        <p:spPr>
          <a:xfrm rot="20405689">
            <a:off x="4857414" y="5260382"/>
            <a:ext cx="12668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-</a:t>
            </a:r>
            <a:endParaRPr lang="el-GR" sz="900" baseline="30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E5CB4B-425F-5688-63B8-E9E2FBFCC58C}"/>
              </a:ext>
            </a:extLst>
          </p:cNvPr>
          <p:cNvSpPr txBox="1"/>
          <p:nvPr/>
        </p:nvSpPr>
        <p:spPr>
          <a:xfrm rot="20405689">
            <a:off x="5834592" y="5259383"/>
            <a:ext cx="12578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CF2C93-A1F5-9040-EA1D-6CDBC6E47942}"/>
              </a:ext>
            </a:extLst>
          </p:cNvPr>
          <p:cNvSpPr txBox="1"/>
          <p:nvPr/>
        </p:nvSpPr>
        <p:spPr>
          <a:xfrm rot="20405689">
            <a:off x="6526143" y="5258205"/>
            <a:ext cx="12676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-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545DA9-7151-2B58-1B3E-EFEEBF1F4462}"/>
              </a:ext>
            </a:extLst>
          </p:cNvPr>
          <p:cNvSpPr txBox="1"/>
          <p:nvPr/>
        </p:nvSpPr>
        <p:spPr>
          <a:xfrm rot="20405689">
            <a:off x="7260455" y="5260382"/>
            <a:ext cx="12668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-</a:t>
            </a:r>
            <a:endParaRPr lang="el-GR" sz="900" baseline="30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6BD133-013A-E32C-2691-82545A0691DC}"/>
              </a:ext>
            </a:extLst>
          </p:cNvPr>
          <p:cNvSpPr txBox="1"/>
          <p:nvPr/>
        </p:nvSpPr>
        <p:spPr>
          <a:xfrm rot="20405689">
            <a:off x="8288554" y="5253769"/>
            <a:ext cx="12578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A444EF-3BD6-AA69-7D22-4F718979441B}"/>
              </a:ext>
            </a:extLst>
          </p:cNvPr>
          <p:cNvSpPr txBox="1"/>
          <p:nvPr/>
        </p:nvSpPr>
        <p:spPr>
          <a:xfrm rot="20405689">
            <a:off x="8980105" y="5252591"/>
            <a:ext cx="12676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-</a:t>
            </a:r>
            <a:r>
              <a:rPr lang="en-US" sz="900" dirty="0"/>
              <a:t>CD103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7D67958-ED2D-0A77-2FCF-4A3E7E5047ED}"/>
              </a:ext>
            </a:extLst>
          </p:cNvPr>
          <p:cNvSpPr txBox="1"/>
          <p:nvPr/>
        </p:nvSpPr>
        <p:spPr>
          <a:xfrm rot="20405689">
            <a:off x="9714417" y="5254768"/>
            <a:ext cx="126688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CD11c</a:t>
            </a:r>
            <a:r>
              <a:rPr lang="en-US" sz="900" baseline="30000" dirty="0"/>
              <a:t>+</a:t>
            </a:r>
            <a:r>
              <a:rPr lang="en-US" sz="900" dirty="0"/>
              <a:t>CD11b</a:t>
            </a:r>
            <a:r>
              <a:rPr lang="en-US" sz="900" baseline="30000" dirty="0"/>
              <a:t>+</a:t>
            </a:r>
            <a:r>
              <a:rPr lang="en-US" sz="900" dirty="0"/>
              <a:t>CD103</a:t>
            </a:r>
            <a:r>
              <a:rPr lang="en-US" sz="900" baseline="30000" dirty="0"/>
              <a:t>-</a:t>
            </a:r>
            <a:endParaRPr lang="el-GR" sz="900" baseline="30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0F7E567-C224-D63C-9898-37942C4B5A78}"/>
              </a:ext>
            </a:extLst>
          </p:cNvPr>
          <p:cNvSpPr txBox="1"/>
          <p:nvPr/>
        </p:nvSpPr>
        <p:spPr>
          <a:xfrm rot="16200000">
            <a:off x="638776" y="4217147"/>
            <a:ext cx="132144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% of </a:t>
            </a:r>
            <a:r>
              <a:rPr lang="el-GR" sz="900" dirty="0"/>
              <a:t> </a:t>
            </a:r>
            <a:r>
              <a:rPr lang="en-US" sz="900" dirty="0"/>
              <a:t>total cells</a:t>
            </a:r>
          </a:p>
        </p:txBody>
      </p:sp>
      <p:cxnSp>
        <p:nvCxnSpPr>
          <p:cNvPr id="59" name="Ευθεία γραμμή σύνδεσης 58">
            <a:extLst>
              <a:ext uri="{FF2B5EF4-FFF2-40B4-BE49-F238E27FC236}">
                <a16:creationId xmlns:a16="http://schemas.microsoft.com/office/drawing/2014/main" id="{D61E56B7-B2F6-8A6F-08DF-131BD80325C1}"/>
              </a:ext>
            </a:extLst>
          </p:cNvPr>
          <p:cNvCxnSpPr>
            <a:cxnSpLocks/>
          </p:cNvCxnSpPr>
          <p:nvPr/>
        </p:nvCxnSpPr>
        <p:spPr>
          <a:xfrm>
            <a:off x="2210741" y="3947542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Ευθεία γραμμή σύνδεσης 59">
            <a:extLst>
              <a:ext uri="{FF2B5EF4-FFF2-40B4-BE49-F238E27FC236}">
                <a16:creationId xmlns:a16="http://schemas.microsoft.com/office/drawing/2014/main" id="{B09C6E4B-23F3-FBBE-05FD-69BA4D9B9466}"/>
              </a:ext>
            </a:extLst>
          </p:cNvPr>
          <p:cNvCxnSpPr>
            <a:cxnSpLocks/>
          </p:cNvCxnSpPr>
          <p:nvPr/>
        </p:nvCxnSpPr>
        <p:spPr>
          <a:xfrm>
            <a:off x="2897558" y="3969103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Ευθεία γραμμή σύνδεσης 60">
            <a:extLst>
              <a:ext uri="{FF2B5EF4-FFF2-40B4-BE49-F238E27FC236}">
                <a16:creationId xmlns:a16="http://schemas.microsoft.com/office/drawing/2014/main" id="{5C2DDE8B-6E64-A4D5-4BD7-979ABC49D27C}"/>
              </a:ext>
            </a:extLst>
          </p:cNvPr>
          <p:cNvCxnSpPr>
            <a:cxnSpLocks/>
          </p:cNvCxnSpPr>
          <p:nvPr/>
        </p:nvCxnSpPr>
        <p:spPr>
          <a:xfrm>
            <a:off x="4562492" y="3925981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Ευθεία γραμμή σύνδεσης 61">
            <a:extLst>
              <a:ext uri="{FF2B5EF4-FFF2-40B4-BE49-F238E27FC236}">
                <a16:creationId xmlns:a16="http://schemas.microsoft.com/office/drawing/2014/main" id="{0EE9FF6C-53A1-4D03-9250-CD77DBE8A86D}"/>
              </a:ext>
            </a:extLst>
          </p:cNvPr>
          <p:cNvCxnSpPr>
            <a:cxnSpLocks/>
          </p:cNvCxnSpPr>
          <p:nvPr/>
        </p:nvCxnSpPr>
        <p:spPr>
          <a:xfrm>
            <a:off x="5249309" y="3947542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Ευθεία γραμμή σύνδεσης 62">
            <a:extLst>
              <a:ext uri="{FF2B5EF4-FFF2-40B4-BE49-F238E27FC236}">
                <a16:creationId xmlns:a16="http://schemas.microsoft.com/office/drawing/2014/main" id="{962992B8-F9F9-DB6D-ED14-EF1512EC243F}"/>
              </a:ext>
            </a:extLst>
          </p:cNvPr>
          <p:cNvCxnSpPr>
            <a:cxnSpLocks/>
          </p:cNvCxnSpPr>
          <p:nvPr/>
        </p:nvCxnSpPr>
        <p:spPr>
          <a:xfrm>
            <a:off x="6999900" y="3925981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Ευθεία γραμμή σύνδεσης 63">
            <a:extLst>
              <a:ext uri="{FF2B5EF4-FFF2-40B4-BE49-F238E27FC236}">
                <a16:creationId xmlns:a16="http://schemas.microsoft.com/office/drawing/2014/main" id="{A675D5B8-4CCE-E6EC-2FD5-4B6EDDA489C7}"/>
              </a:ext>
            </a:extLst>
          </p:cNvPr>
          <p:cNvCxnSpPr>
            <a:cxnSpLocks/>
          </p:cNvCxnSpPr>
          <p:nvPr/>
        </p:nvCxnSpPr>
        <p:spPr>
          <a:xfrm>
            <a:off x="7686717" y="3947542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Ευθεία γραμμή σύνδεσης 64">
            <a:extLst>
              <a:ext uri="{FF2B5EF4-FFF2-40B4-BE49-F238E27FC236}">
                <a16:creationId xmlns:a16="http://schemas.microsoft.com/office/drawing/2014/main" id="{665B994F-E454-5291-DF6A-DCCD8A14D01B}"/>
              </a:ext>
            </a:extLst>
          </p:cNvPr>
          <p:cNvCxnSpPr>
            <a:cxnSpLocks/>
          </p:cNvCxnSpPr>
          <p:nvPr/>
        </p:nvCxnSpPr>
        <p:spPr>
          <a:xfrm>
            <a:off x="9394541" y="3928578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Ευθεία γραμμή σύνδεσης 65">
            <a:extLst>
              <a:ext uri="{FF2B5EF4-FFF2-40B4-BE49-F238E27FC236}">
                <a16:creationId xmlns:a16="http://schemas.microsoft.com/office/drawing/2014/main" id="{0DB2E0A6-D6DE-178D-F236-20CA31B2F685}"/>
              </a:ext>
            </a:extLst>
          </p:cNvPr>
          <p:cNvCxnSpPr>
            <a:cxnSpLocks/>
          </p:cNvCxnSpPr>
          <p:nvPr/>
        </p:nvCxnSpPr>
        <p:spPr>
          <a:xfrm>
            <a:off x="10081358" y="3950139"/>
            <a:ext cx="0" cy="1140198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612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Ομάδα 74">
            <a:extLst>
              <a:ext uri="{FF2B5EF4-FFF2-40B4-BE49-F238E27FC236}">
                <a16:creationId xmlns:a16="http://schemas.microsoft.com/office/drawing/2014/main" id="{5229B59E-2A84-4766-B4C1-DC19CF3D3101}"/>
              </a:ext>
            </a:extLst>
          </p:cNvPr>
          <p:cNvGrpSpPr/>
          <p:nvPr/>
        </p:nvGrpSpPr>
        <p:grpSpPr>
          <a:xfrm>
            <a:off x="10903889" y="24393"/>
            <a:ext cx="2149048" cy="537220"/>
            <a:chOff x="14099364" y="2122023"/>
            <a:chExt cx="2149048" cy="537220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C60BC84-6F36-4D5D-9B43-D38620DF0AB0}"/>
                </a:ext>
              </a:extLst>
            </p:cNvPr>
            <p:cNvSpPr txBox="1"/>
            <p:nvPr/>
          </p:nvSpPr>
          <p:spPr>
            <a:xfrm>
              <a:off x="14801125" y="2389165"/>
              <a:ext cx="14472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HC-2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F4281CD-4B3F-4503-9971-20454186DF43}"/>
                </a:ext>
              </a:extLst>
            </p:cNvPr>
            <p:cNvSpPr txBox="1"/>
            <p:nvPr/>
          </p:nvSpPr>
          <p:spPr>
            <a:xfrm>
              <a:off x="14801125" y="2136023"/>
              <a:ext cx="14472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HC-1</a:t>
              </a:r>
            </a:p>
          </p:txBody>
        </p:sp>
        <p:grpSp>
          <p:nvGrpSpPr>
            <p:cNvPr id="78" name="Ομάδα 77">
              <a:extLst>
                <a:ext uri="{FF2B5EF4-FFF2-40B4-BE49-F238E27FC236}">
                  <a16:creationId xmlns:a16="http://schemas.microsoft.com/office/drawing/2014/main" id="{81684D01-3DC0-407F-9295-9CAD85E96450}"/>
                </a:ext>
              </a:extLst>
            </p:cNvPr>
            <p:cNvGrpSpPr/>
            <p:nvPr/>
          </p:nvGrpSpPr>
          <p:grpSpPr>
            <a:xfrm>
              <a:off x="14099364" y="2122023"/>
              <a:ext cx="1476264" cy="537220"/>
              <a:chOff x="14099364" y="2122023"/>
              <a:chExt cx="1476264" cy="537220"/>
            </a:xfrm>
          </p:grpSpPr>
          <p:sp>
            <p:nvSpPr>
              <p:cNvPr id="79" name="Rectangle 5">
                <a:extLst>
                  <a:ext uri="{FF2B5EF4-FFF2-40B4-BE49-F238E27FC236}">
                    <a16:creationId xmlns:a16="http://schemas.microsoft.com/office/drawing/2014/main" id="{2E69F58E-6C28-442E-853B-85E63286679E}"/>
                  </a:ext>
                </a:extLst>
              </p:cNvPr>
              <p:cNvSpPr/>
              <p:nvPr/>
            </p:nvSpPr>
            <p:spPr>
              <a:xfrm>
                <a:off x="14099365" y="2494267"/>
                <a:ext cx="57957" cy="56271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6">
                <a:extLst>
                  <a:ext uri="{FF2B5EF4-FFF2-40B4-BE49-F238E27FC236}">
                    <a16:creationId xmlns:a16="http://schemas.microsoft.com/office/drawing/2014/main" id="{50CA3885-6EC9-4356-B0F5-AA5E1F8DCC4E}"/>
                  </a:ext>
                </a:extLst>
              </p:cNvPr>
              <p:cNvSpPr/>
              <p:nvPr/>
            </p:nvSpPr>
            <p:spPr>
              <a:xfrm>
                <a:off x="14788610" y="2492660"/>
                <a:ext cx="57957" cy="56271"/>
              </a:xfrm>
              <a:prstGeom prst="rect">
                <a:avLst/>
              </a:prstGeom>
              <a:solidFill>
                <a:srgbClr val="76069A"/>
              </a:solidFill>
              <a:ln>
                <a:solidFill>
                  <a:srgbClr val="76069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7">
                <a:extLst>
                  <a:ext uri="{FF2B5EF4-FFF2-40B4-BE49-F238E27FC236}">
                    <a16:creationId xmlns:a16="http://schemas.microsoft.com/office/drawing/2014/main" id="{965D83BD-FAD6-40C6-A7E9-3D9F7917CB41}"/>
                  </a:ext>
                </a:extLst>
              </p:cNvPr>
              <p:cNvSpPr/>
              <p:nvPr/>
            </p:nvSpPr>
            <p:spPr>
              <a:xfrm>
                <a:off x="14788610" y="2238561"/>
                <a:ext cx="57957" cy="56271"/>
              </a:xfrm>
              <a:prstGeom prst="rect">
                <a:avLst/>
              </a:prstGeom>
              <a:solidFill>
                <a:srgbClr val="5757F9"/>
              </a:solidFill>
              <a:ln>
                <a:solidFill>
                  <a:srgbClr val="5757F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459356E9-C207-43C1-A0C1-C87B5B83D302}"/>
                  </a:ext>
                </a:extLst>
              </p:cNvPr>
              <p:cNvSpPr txBox="1"/>
              <p:nvPr/>
            </p:nvSpPr>
            <p:spPr>
              <a:xfrm>
                <a:off x="14128341" y="2122023"/>
                <a:ext cx="144728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IBD-1</a:t>
                </a:r>
              </a:p>
            </p:txBody>
          </p:sp>
          <p:sp>
            <p:nvSpPr>
              <p:cNvPr id="83" name="Rectangle 5">
                <a:extLst>
                  <a:ext uri="{FF2B5EF4-FFF2-40B4-BE49-F238E27FC236}">
                    <a16:creationId xmlns:a16="http://schemas.microsoft.com/office/drawing/2014/main" id="{B27A84DB-8902-4EE9-BD23-025AE9559DDD}"/>
                  </a:ext>
                </a:extLst>
              </p:cNvPr>
              <p:cNvSpPr/>
              <p:nvPr/>
            </p:nvSpPr>
            <p:spPr>
              <a:xfrm>
                <a:off x="14099364" y="2225853"/>
                <a:ext cx="57957" cy="56271"/>
              </a:xfrm>
              <a:prstGeom prst="rect">
                <a:avLst/>
              </a:prstGeom>
              <a:solidFill>
                <a:srgbClr val="A00000"/>
              </a:solidFill>
              <a:ln>
                <a:solidFill>
                  <a:srgbClr val="A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571FC48-C2A5-4265-BF93-FBDDB04E8D34}"/>
                  </a:ext>
                </a:extLst>
              </p:cNvPr>
              <p:cNvSpPr txBox="1"/>
              <p:nvPr/>
            </p:nvSpPr>
            <p:spPr>
              <a:xfrm>
                <a:off x="14125803" y="2397633"/>
                <a:ext cx="144728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IBD-2</a:t>
                </a:r>
              </a:p>
            </p:txBody>
          </p:sp>
        </p:grp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24FE9B98-D298-4F54-B4C4-28830BBA2B30}"/>
              </a:ext>
            </a:extLst>
          </p:cNvPr>
          <p:cNvSpPr txBox="1"/>
          <p:nvPr/>
        </p:nvSpPr>
        <p:spPr>
          <a:xfrm rot="16200000">
            <a:off x="91113" y="2335900"/>
            <a:ext cx="1250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% of total cells</a:t>
            </a:r>
          </a:p>
        </p:txBody>
      </p:sp>
      <p:graphicFrame>
        <p:nvGraphicFramePr>
          <p:cNvPr id="281" name="Αντικείμενο 280">
            <a:extLst>
              <a:ext uri="{FF2B5EF4-FFF2-40B4-BE49-F238E27FC236}">
                <a16:creationId xmlns:a16="http://schemas.microsoft.com/office/drawing/2014/main" id="{34F01F8C-B9B9-4E46-83F9-8F001E9597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7800458"/>
              </p:ext>
            </p:extLst>
          </p:nvPr>
        </p:nvGraphicFramePr>
        <p:xfrm>
          <a:off x="942975" y="1746250"/>
          <a:ext cx="2508250" cy="140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2" imgW="6631438" imgH="3728842" progId="Prism8.Document">
                  <p:embed/>
                </p:oleObj>
              </mc:Choice>
              <mc:Fallback>
                <p:oleObj name="Prism 8" r:id="rId2" imgW="6631438" imgH="3728842" progId="Prism8.Document">
                  <p:embed/>
                  <p:pic>
                    <p:nvPicPr>
                      <p:cNvPr id="281" name="Αντικείμενο 280">
                        <a:extLst>
                          <a:ext uri="{FF2B5EF4-FFF2-40B4-BE49-F238E27FC236}">
                            <a16:creationId xmlns:a16="http://schemas.microsoft.com/office/drawing/2014/main" id="{34F01F8C-B9B9-4E46-83F9-8F001E9597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42975" y="1746250"/>
                        <a:ext cx="2508250" cy="1409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4" name="Ομάδα 23">
            <a:extLst>
              <a:ext uri="{FF2B5EF4-FFF2-40B4-BE49-F238E27FC236}">
                <a16:creationId xmlns:a16="http://schemas.microsoft.com/office/drawing/2014/main" id="{6F661605-CE83-3B97-41E4-7B5C68AA7C2A}"/>
              </a:ext>
            </a:extLst>
          </p:cNvPr>
          <p:cNvGrpSpPr/>
          <p:nvPr/>
        </p:nvGrpSpPr>
        <p:grpSpPr>
          <a:xfrm>
            <a:off x="1117046" y="3154601"/>
            <a:ext cx="2201210" cy="230832"/>
            <a:chOff x="8616064" y="3089312"/>
            <a:chExt cx="1340148" cy="27573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7233900-F40E-0E87-9EE2-2B1E9C170BCA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CD11c+</a:t>
              </a:r>
              <a:endParaRPr lang="el-GR" sz="900" baseline="300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D34A901-8B1A-E751-CFE5-05265CF46460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CD11b+</a:t>
              </a:r>
              <a:endParaRPr lang="el-GR" sz="900" baseline="30000" dirty="0"/>
            </a:p>
          </p:txBody>
        </p:sp>
      </p:grpSp>
      <p:graphicFrame>
        <p:nvGraphicFramePr>
          <p:cNvPr id="29" name="Αντικείμενο 280">
            <a:extLst>
              <a:ext uri="{FF2B5EF4-FFF2-40B4-BE49-F238E27FC236}">
                <a16:creationId xmlns:a16="http://schemas.microsoft.com/office/drawing/2014/main" id="{44A165DF-213D-A2D5-7DAC-9D149A07F4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2126048"/>
              </p:ext>
            </p:extLst>
          </p:nvPr>
        </p:nvGraphicFramePr>
        <p:xfrm>
          <a:off x="3541713" y="1746250"/>
          <a:ext cx="2506662" cy="140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4" imgW="6631438" imgH="3728842" progId="Prism8.Document">
                  <p:embed/>
                </p:oleObj>
              </mc:Choice>
              <mc:Fallback>
                <p:oleObj name="Prism 8" r:id="rId4" imgW="6631438" imgH="3728842" progId="Prism8.Document">
                  <p:embed/>
                  <p:pic>
                    <p:nvPicPr>
                      <p:cNvPr id="29" name="Αντικείμενο 280">
                        <a:extLst>
                          <a:ext uri="{FF2B5EF4-FFF2-40B4-BE49-F238E27FC236}">
                            <a16:creationId xmlns:a16="http://schemas.microsoft.com/office/drawing/2014/main" id="{44A165DF-213D-A2D5-7DAC-9D149A07F4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41713" y="1746250"/>
                        <a:ext cx="2506662" cy="1409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Αντικείμενο 280">
            <a:extLst>
              <a:ext uri="{FF2B5EF4-FFF2-40B4-BE49-F238E27FC236}">
                <a16:creationId xmlns:a16="http://schemas.microsoft.com/office/drawing/2014/main" id="{0AD41091-BF76-62CF-2ECC-0CFF9E087E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1704649"/>
              </p:ext>
            </p:extLst>
          </p:nvPr>
        </p:nvGraphicFramePr>
        <p:xfrm>
          <a:off x="6191250" y="1746250"/>
          <a:ext cx="2506663" cy="140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6" imgW="6631438" imgH="3728842" progId="Prism8.Document">
                  <p:embed/>
                </p:oleObj>
              </mc:Choice>
              <mc:Fallback>
                <p:oleObj name="Prism 8" r:id="rId6" imgW="6631438" imgH="3728842" progId="Prism8.Document">
                  <p:embed/>
                  <p:pic>
                    <p:nvPicPr>
                      <p:cNvPr id="33" name="Αντικείμενο 280">
                        <a:extLst>
                          <a:ext uri="{FF2B5EF4-FFF2-40B4-BE49-F238E27FC236}">
                            <a16:creationId xmlns:a16="http://schemas.microsoft.com/office/drawing/2014/main" id="{0AD41091-BF76-62CF-2ECC-0CFF9E087E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91250" y="1746250"/>
                        <a:ext cx="2506663" cy="1409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Αντικείμενο 280">
            <a:extLst>
              <a:ext uri="{FF2B5EF4-FFF2-40B4-BE49-F238E27FC236}">
                <a16:creationId xmlns:a16="http://schemas.microsoft.com/office/drawing/2014/main" id="{9E2B9605-0CA2-BCB3-20B2-9FE88E687C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4698740"/>
              </p:ext>
            </p:extLst>
          </p:nvPr>
        </p:nvGraphicFramePr>
        <p:xfrm>
          <a:off x="8842375" y="1746250"/>
          <a:ext cx="2508250" cy="140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8" imgW="6631438" imgH="3728842" progId="Prism8.Document">
                  <p:embed/>
                </p:oleObj>
              </mc:Choice>
              <mc:Fallback>
                <p:oleObj name="Prism 8" r:id="rId8" imgW="6631438" imgH="3728842" progId="Prism8.Document">
                  <p:embed/>
                  <p:pic>
                    <p:nvPicPr>
                      <p:cNvPr id="37" name="Αντικείμενο 280">
                        <a:extLst>
                          <a:ext uri="{FF2B5EF4-FFF2-40B4-BE49-F238E27FC236}">
                            <a16:creationId xmlns:a16="http://schemas.microsoft.com/office/drawing/2014/main" id="{9E2B9605-0CA2-BCB3-20B2-9FE88E687C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842375" y="1746250"/>
                        <a:ext cx="2508250" cy="1409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89FF71A4-E148-D176-A92D-B4219D7B4590}"/>
              </a:ext>
            </a:extLst>
          </p:cNvPr>
          <p:cNvSpPr txBox="1"/>
          <p:nvPr/>
        </p:nvSpPr>
        <p:spPr>
          <a:xfrm>
            <a:off x="1141669" y="987114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Colon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1135EF-95BC-8108-DB8C-BED41FE589E2}"/>
              </a:ext>
            </a:extLst>
          </p:cNvPr>
          <p:cNvSpPr txBox="1"/>
          <p:nvPr/>
        </p:nvSpPr>
        <p:spPr>
          <a:xfrm>
            <a:off x="3742457" y="989296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DUO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776BCA-6106-7E3A-2F4B-CA792D22C975}"/>
              </a:ext>
            </a:extLst>
          </p:cNvPr>
          <p:cNvSpPr txBox="1"/>
          <p:nvPr/>
        </p:nvSpPr>
        <p:spPr>
          <a:xfrm>
            <a:off x="6457067" y="987114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ILE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A96CE70-BB9D-9E9E-870C-DC0C7DE39352}"/>
              </a:ext>
            </a:extLst>
          </p:cNvPr>
          <p:cNvSpPr txBox="1"/>
          <p:nvPr/>
        </p:nvSpPr>
        <p:spPr>
          <a:xfrm>
            <a:off x="9044536" y="987113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JEJ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EEAC1E-83C1-98F5-5D2F-DF61B1CA7B12}"/>
              </a:ext>
            </a:extLst>
          </p:cNvPr>
          <p:cNvSpPr txBox="1"/>
          <p:nvPr/>
        </p:nvSpPr>
        <p:spPr>
          <a:xfrm>
            <a:off x="5128155" y="274080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dirty="0"/>
              <a:t>Dendritic cell subsets</a:t>
            </a:r>
          </a:p>
        </p:txBody>
      </p:sp>
      <p:grpSp>
        <p:nvGrpSpPr>
          <p:cNvPr id="3" name="Ομάδα 23">
            <a:extLst>
              <a:ext uri="{FF2B5EF4-FFF2-40B4-BE49-F238E27FC236}">
                <a16:creationId xmlns:a16="http://schemas.microsoft.com/office/drawing/2014/main" id="{841493F7-CC54-C724-2D63-D95CE5BA60DE}"/>
              </a:ext>
            </a:extLst>
          </p:cNvPr>
          <p:cNvGrpSpPr/>
          <p:nvPr/>
        </p:nvGrpSpPr>
        <p:grpSpPr>
          <a:xfrm>
            <a:off x="3692521" y="3154601"/>
            <a:ext cx="2201210" cy="230832"/>
            <a:chOff x="8616064" y="3089312"/>
            <a:chExt cx="1340148" cy="2757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499D238-22D3-C30E-CEF4-09080519334B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CD11c+</a:t>
              </a:r>
              <a:endParaRPr lang="el-GR" sz="900" baseline="30000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E9352C3-169A-AC88-45CB-E52044E099CE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CD11b+</a:t>
              </a:r>
              <a:endParaRPr lang="el-GR" sz="900" baseline="30000" dirty="0"/>
            </a:p>
          </p:txBody>
        </p:sp>
      </p:grpSp>
      <p:grpSp>
        <p:nvGrpSpPr>
          <p:cNvPr id="6" name="Ομάδα 23">
            <a:extLst>
              <a:ext uri="{FF2B5EF4-FFF2-40B4-BE49-F238E27FC236}">
                <a16:creationId xmlns:a16="http://schemas.microsoft.com/office/drawing/2014/main" id="{C4E25ABC-1FDF-5153-8C5C-6CE7147BE939}"/>
              </a:ext>
            </a:extLst>
          </p:cNvPr>
          <p:cNvGrpSpPr/>
          <p:nvPr/>
        </p:nvGrpSpPr>
        <p:grpSpPr>
          <a:xfrm>
            <a:off x="6407131" y="3154601"/>
            <a:ext cx="2201210" cy="230832"/>
            <a:chOff x="8616064" y="3089312"/>
            <a:chExt cx="1340148" cy="2757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B11ED3-FB21-548F-27E0-FA4878C4B0DA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CD11c+</a:t>
              </a:r>
              <a:endParaRPr lang="el-GR" sz="900" baseline="300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666507B-DD94-B165-4F5A-034B2051C15A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CD11b+</a:t>
              </a:r>
              <a:endParaRPr lang="el-GR" sz="900" baseline="30000" dirty="0"/>
            </a:p>
          </p:txBody>
        </p:sp>
      </p:grpSp>
      <p:grpSp>
        <p:nvGrpSpPr>
          <p:cNvPr id="10" name="Ομάδα 23">
            <a:extLst>
              <a:ext uri="{FF2B5EF4-FFF2-40B4-BE49-F238E27FC236}">
                <a16:creationId xmlns:a16="http://schemas.microsoft.com/office/drawing/2014/main" id="{0F70AC10-2A1E-B42A-BE91-D34355F43CED}"/>
              </a:ext>
            </a:extLst>
          </p:cNvPr>
          <p:cNvGrpSpPr/>
          <p:nvPr/>
        </p:nvGrpSpPr>
        <p:grpSpPr>
          <a:xfrm>
            <a:off x="9018569" y="3154363"/>
            <a:ext cx="2201210" cy="230832"/>
            <a:chOff x="8616064" y="3089312"/>
            <a:chExt cx="1340148" cy="2757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F3C46C-16FB-22EE-67BE-519822A8926F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CD11c+</a:t>
              </a:r>
              <a:endParaRPr lang="el-GR" sz="900" baseline="300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BD4FBA3-50BD-7412-713C-5E0F5C9FBB24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CD11b+</a:t>
              </a:r>
              <a:endParaRPr lang="el-GR" sz="900" baseline="30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009624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Ομάδα 74">
            <a:extLst>
              <a:ext uri="{FF2B5EF4-FFF2-40B4-BE49-F238E27FC236}">
                <a16:creationId xmlns:a16="http://schemas.microsoft.com/office/drawing/2014/main" id="{5229B59E-2A84-4766-B4C1-DC19CF3D3101}"/>
              </a:ext>
            </a:extLst>
          </p:cNvPr>
          <p:cNvGrpSpPr/>
          <p:nvPr/>
        </p:nvGrpSpPr>
        <p:grpSpPr>
          <a:xfrm>
            <a:off x="10903889" y="24393"/>
            <a:ext cx="2149048" cy="537220"/>
            <a:chOff x="14099364" y="2122023"/>
            <a:chExt cx="2149048" cy="537220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C60BC84-6F36-4D5D-9B43-D38620DF0AB0}"/>
                </a:ext>
              </a:extLst>
            </p:cNvPr>
            <p:cNvSpPr txBox="1"/>
            <p:nvPr/>
          </p:nvSpPr>
          <p:spPr>
            <a:xfrm>
              <a:off x="14801125" y="2389165"/>
              <a:ext cx="14472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HC-2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F4281CD-4B3F-4503-9971-20454186DF43}"/>
                </a:ext>
              </a:extLst>
            </p:cNvPr>
            <p:cNvSpPr txBox="1"/>
            <p:nvPr/>
          </p:nvSpPr>
          <p:spPr>
            <a:xfrm>
              <a:off x="14801125" y="2136023"/>
              <a:ext cx="14472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HC-1</a:t>
              </a:r>
            </a:p>
          </p:txBody>
        </p:sp>
        <p:grpSp>
          <p:nvGrpSpPr>
            <p:cNvPr id="78" name="Ομάδα 77">
              <a:extLst>
                <a:ext uri="{FF2B5EF4-FFF2-40B4-BE49-F238E27FC236}">
                  <a16:creationId xmlns:a16="http://schemas.microsoft.com/office/drawing/2014/main" id="{81684D01-3DC0-407F-9295-9CAD85E96450}"/>
                </a:ext>
              </a:extLst>
            </p:cNvPr>
            <p:cNvGrpSpPr/>
            <p:nvPr/>
          </p:nvGrpSpPr>
          <p:grpSpPr>
            <a:xfrm>
              <a:off x="14099364" y="2122023"/>
              <a:ext cx="1476264" cy="537220"/>
              <a:chOff x="14099364" y="2122023"/>
              <a:chExt cx="1476264" cy="537220"/>
            </a:xfrm>
          </p:grpSpPr>
          <p:sp>
            <p:nvSpPr>
              <p:cNvPr id="79" name="Rectangle 5">
                <a:extLst>
                  <a:ext uri="{FF2B5EF4-FFF2-40B4-BE49-F238E27FC236}">
                    <a16:creationId xmlns:a16="http://schemas.microsoft.com/office/drawing/2014/main" id="{2E69F58E-6C28-442E-853B-85E63286679E}"/>
                  </a:ext>
                </a:extLst>
              </p:cNvPr>
              <p:cNvSpPr/>
              <p:nvPr/>
            </p:nvSpPr>
            <p:spPr>
              <a:xfrm>
                <a:off x="14099365" y="2494267"/>
                <a:ext cx="57957" cy="56271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6">
                <a:extLst>
                  <a:ext uri="{FF2B5EF4-FFF2-40B4-BE49-F238E27FC236}">
                    <a16:creationId xmlns:a16="http://schemas.microsoft.com/office/drawing/2014/main" id="{50CA3885-6EC9-4356-B0F5-AA5E1F8DCC4E}"/>
                  </a:ext>
                </a:extLst>
              </p:cNvPr>
              <p:cNvSpPr/>
              <p:nvPr/>
            </p:nvSpPr>
            <p:spPr>
              <a:xfrm>
                <a:off x="14788610" y="2492660"/>
                <a:ext cx="57957" cy="56271"/>
              </a:xfrm>
              <a:prstGeom prst="rect">
                <a:avLst/>
              </a:prstGeom>
              <a:solidFill>
                <a:srgbClr val="76069A"/>
              </a:solidFill>
              <a:ln>
                <a:solidFill>
                  <a:srgbClr val="76069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7">
                <a:extLst>
                  <a:ext uri="{FF2B5EF4-FFF2-40B4-BE49-F238E27FC236}">
                    <a16:creationId xmlns:a16="http://schemas.microsoft.com/office/drawing/2014/main" id="{965D83BD-FAD6-40C6-A7E9-3D9F7917CB41}"/>
                  </a:ext>
                </a:extLst>
              </p:cNvPr>
              <p:cNvSpPr/>
              <p:nvPr/>
            </p:nvSpPr>
            <p:spPr>
              <a:xfrm>
                <a:off x="14788610" y="2238561"/>
                <a:ext cx="57957" cy="56271"/>
              </a:xfrm>
              <a:prstGeom prst="rect">
                <a:avLst/>
              </a:prstGeom>
              <a:solidFill>
                <a:srgbClr val="5757F9"/>
              </a:solidFill>
              <a:ln>
                <a:solidFill>
                  <a:srgbClr val="5757F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459356E9-C207-43C1-A0C1-C87B5B83D302}"/>
                  </a:ext>
                </a:extLst>
              </p:cNvPr>
              <p:cNvSpPr txBox="1"/>
              <p:nvPr/>
            </p:nvSpPr>
            <p:spPr>
              <a:xfrm>
                <a:off x="14128341" y="2122023"/>
                <a:ext cx="144728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IBD-1</a:t>
                </a:r>
              </a:p>
            </p:txBody>
          </p:sp>
          <p:sp>
            <p:nvSpPr>
              <p:cNvPr id="83" name="Rectangle 5">
                <a:extLst>
                  <a:ext uri="{FF2B5EF4-FFF2-40B4-BE49-F238E27FC236}">
                    <a16:creationId xmlns:a16="http://schemas.microsoft.com/office/drawing/2014/main" id="{B27A84DB-8902-4EE9-BD23-025AE9559DDD}"/>
                  </a:ext>
                </a:extLst>
              </p:cNvPr>
              <p:cNvSpPr/>
              <p:nvPr/>
            </p:nvSpPr>
            <p:spPr>
              <a:xfrm>
                <a:off x="14099364" y="2225853"/>
                <a:ext cx="57957" cy="56271"/>
              </a:xfrm>
              <a:prstGeom prst="rect">
                <a:avLst/>
              </a:prstGeom>
              <a:solidFill>
                <a:srgbClr val="A00000"/>
              </a:solidFill>
              <a:ln>
                <a:solidFill>
                  <a:srgbClr val="A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571FC48-C2A5-4265-BF93-FBDDB04E8D34}"/>
                  </a:ext>
                </a:extLst>
              </p:cNvPr>
              <p:cNvSpPr txBox="1"/>
              <p:nvPr/>
            </p:nvSpPr>
            <p:spPr>
              <a:xfrm>
                <a:off x="14125803" y="2397633"/>
                <a:ext cx="144728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IBD-2</a:t>
                </a:r>
              </a:p>
            </p:txBody>
          </p:sp>
        </p:grp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24FE9B98-D298-4F54-B4C4-28830BBA2B30}"/>
              </a:ext>
            </a:extLst>
          </p:cNvPr>
          <p:cNvSpPr txBox="1"/>
          <p:nvPr/>
        </p:nvSpPr>
        <p:spPr>
          <a:xfrm rot="16200000">
            <a:off x="91113" y="2335900"/>
            <a:ext cx="1250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% of CD3</a:t>
            </a:r>
            <a:r>
              <a:rPr lang="en-US" sz="900" baseline="30000" dirty="0"/>
              <a:t>+</a:t>
            </a:r>
            <a:r>
              <a:rPr lang="en-US" sz="900" dirty="0"/>
              <a:t> T</a:t>
            </a:r>
            <a:r>
              <a:rPr lang="el-GR" sz="900" dirty="0"/>
              <a:t> </a:t>
            </a:r>
            <a:r>
              <a:rPr lang="en-US" sz="900" dirty="0"/>
              <a:t>cells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BE56F46-2B44-4CE6-A23A-2565CF843605}"/>
              </a:ext>
            </a:extLst>
          </p:cNvPr>
          <p:cNvSpPr txBox="1"/>
          <p:nvPr/>
        </p:nvSpPr>
        <p:spPr>
          <a:xfrm>
            <a:off x="5037565" y="244735"/>
            <a:ext cx="2101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dirty="0"/>
              <a:t>Th cell subsets-transcription factors</a:t>
            </a:r>
          </a:p>
        </p:txBody>
      </p:sp>
      <p:graphicFrame>
        <p:nvGraphicFramePr>
          <p:cNvPr id="281" name="Αντικείμενο 280">
            <a:extLst>
              <a:ext uri="{FF2B5EF4-FFF2-40B4-BE49-F238E27FC236}">
                <a16:creationId xmlns:a16="http://schemas.microsoft.com/office/drawing/2014/main" id="{34F01F8C-B9B9-4E46-83F9-8F001E9597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2645963"/>
              </p:ext>
            </p:extLst>
          </p:nvPr>
        </p:nvGraphicFramePr>
        <p:xfrm>
          <a:off x="942975" y="1747838"/>
          <a:ext cx="2508250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2" imgW="6631438" imgH="3724163" progId="Prism8.Document">
                  <p:embed/>
                </p:oleObj>
              </mc:Choice>
              <mc:Fallback>
                <p:oleObj name="Prism 8" r:id="rId2" imgW="6631438" imgH="3724163" progId="Prism8.Document">
                  <p:embed/>
                  <p:pic>
                    <p:nvPicPr>
                      <p:cNvPr id="281" name="Αντικείμενο 280">
                        <a:extLst>
                          <a:ext uri="{FF2B5EF4-FFF2-40B4-BE49-F238E27FC236}">
                            <a16:creationId xmlns:a16="http://schemas.microsoft.com/office/drawing/2014/main" id="{34F01F8C-B9B9-4E46-83F9-8F001E9597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42975" y="1747838"/>
                        <a:ext cx="2508250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B1AD409-0D95-9391-A67E-9D5589F09D54}"/>
              </a:ext>
            </a:extLst>
          </p:cNvPr>
          <p:cNvSpPr txBox="1"/>
          <p:nvPr/>
        </p:nvSpPr>
        <p:spPr>
          <a:xfrm rot="16200000">
            <a:off x="87863" y="4705945"/>
            <a:ext cx="12412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% of total cells</a:t>
            </a:r>
          </a:p>
        </p:txBody>
      </p:sp>
      <p:grpSp>
        <p:nvGrpSpPr>
          <p:cNvPr id="24" name="Ομάδα 23">
            <a:extLst>
              <a:ext uri="{FF2B5EF4-FFF2-40B4-BE49-F238E27FC236}">
                <a16:creationId xmlns:a16="http://schemas.microsoft.com/office/drawing/2014/main" id="{6F661605-CE83-3B97-41E4-7B5C68AA7C2A}"/>
              </a:ext>
            </a:extLst>
          </p:cNvPr>
          <p:cNvGrpSpPr/>
          <p:nvPr/>
        </p:nvGrpSpPr>
        <p:grpSpPr>
          <a:xfrm>
            <a:off x="1117046" y="3154601"/>
            <a:ext cx="2201210" cy="230832"/>
            <a:chOff x="8616064" y="3089312"/>
            <a:chExt cx="1340148" cy="27573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7233900-F40E-0E87-9EE2-2B1E9C170BCA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Foxp3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D34A901-8B1A-E751-CFE5-05265CF46460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err="1"/>
                <a:t>RORgt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</p:grpSp>
      <p:graphicFrame>
        <p:nvGraphicFramePr>
          <p:cNvPr id="29" name="Αντικείμενο 280">
            <a:extLst>
              <a:ext uri="{FF2B5EF4-FFF2-40B4-BE49-F238E27FC236}">
                <a16:creationId xmlns:a16="http://schemas.microsoft.com/office/drawing/2014/main" id="{44A165DF-213D-A2D5-7DAC-9D149A07F4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0984117"/>
              </p:ext>
            </p:extLst>
          </p:nvPr>
        </p:nvGraphicFramePr>
        <p:xfrm>
          <a:off x="3540125" y="1747838"/>
          <a:ext cx="2508250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4" imgW="6631438" imgH="3724163" progId="Prism8.Document">
                  <p:embed/>
                </p:oleObj>
              </mc:Choice>
              <mc:Fallback>
                <p:oleObj name="Prism 8" r:id="rId4" imgW="6631438" imgH="3724163" progId="Prism8.Document">
                  <p:embed/>
                  <p:pic>
                    <p:nvPicPr>
                      <p:cNvPr id="29" name="Αντικείμενο 280">
                        <a:extLst>
                          <a:ext uri="{FF2B5EF4-FFF2-40B4-BE49-F238E27FC236}">
                            <a16:creationId xmlns:a16="http://schemas.microsoft.com/office/drawing/2014/main" id="{44A165DF-213D-A2D5-7DAC-9D149A07F4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40125" y="1747838"/>
                        <a:ext cx="2508250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0" name="Ομάδα 23">
            <a:extLst>
              <a:ext uri="{FF2B5EF4-FFF2-40B4-BE49-F238E27FC236}">
                <a16:creationId xmlns:a16="http://schemas.microsoft.com/office/drawing/2014/main" id="{2BC34B54-12D7-FB8D-5D2E-DCB0295BF50D}"/>
              </a:ext>
            </a:extLst>
          </p:cNvPr>
          <p:cNvGrpSpPr/>
          <p:nvPr/>
        </p:nvGrpSpPr>
        <p:grpSpPr>
          <a:xfrm>
            <a:off x="3713341" y="3154601"/>
            <a:ext cx="2201210" cy="230832"/>
            <a:chOff x="8616064" y="3089312"/>
            <a:chExt cx="1340148" cy="27573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D22B35-8BCC-8546-96D1-7F865E538527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Foxp3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86F644C-6C4A-427D-AD53-7F7AB7A86FFB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err="1"/>
                <a:t>RORgt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</p:grpSp>
      <p:graphicFrame>
        <p:nvGraphicFramePr>
          <p:cNvPr id="33" name="Αντικείμενο 280">
            <a:extLst>
              <a:ext uri="{FF2B5EF4-FFF2-40B4-BE49-F238E27FC236}">
                <a16:creationId xmlns:a16="http://schemas.microsoft.com/office/drawing/2014/main" id="{0AD41091-BF76-62CF-2ECC-0CFF9E087E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4855301"/>
              </p:ext>
            </p:extLst>
          </p:nvPr>
        </p:nvGraphicFramePr>
        <p:xfrm>
          <a:off x="6191250" y="1747838"/>
          <a:ext cx="2506663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6" imgW="6631438" imgH="3724163" progId="Prism8.Document">
                  <p:embed/>
                </p:oleObj>
              </mc:Choice>
              <mc:Fallback>
                <p:oleObj name="Prism 8" r:id="rId6" imgW="6631438" imgH="3724163" progId="Prism8.Document">
                  <p:embed/>
                  <p:pic>
                    <p:nvPicPr>
                      <p:cNvPr id="33" name="Αντικείμενο 280">
                        <a:extLst>
                          <a:ext uri="{FF2B5EF4-FFF2-40B4-BE49-F238E27FC236}">
                            <a16:creationId xmlns:a16="http://schemas.microsoft.com/office/drawing/2014/main" id="{0AD41091-BF76-62CF-2ECC-0CFF9E087E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91250" y="1747838"/>
                        <a:ext cx="2506663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4" name="Ομάδα 23">
            <a:extLst>
              <a:ext uri="{FF2B5EF4-FFF2-40B4-BE49-F238E27FC236}">
                <a16:creationId xmlns:a16="http://schemas.microsoft.com/office/drawing/2014/main" id="{AF8058AC-6BC6-2832-F090-1F33A8BB17AB}"/>
              </a:ext>
            </a:extLst>
          </p:cNvPr>
          <p:cNvGrpSpPr/>
          <p:nvPr/>
        </p:nvGrpSpPr>
        <p:grpSpPr>
          <a:xfrm>
            <a:off x="6365135" y="3154601"/>
            <a:ext cx="2201210" cy="230832"/>
            <a:chOff x="8616064" y="3089312"/>
            <a:chExt cx="1340148" cy="27573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02CA368-8BB6-7B78-E962-AF0A9A8B49C2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Foxp3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83FA8C0-789E-B36E-EF30-F3C1DFFBA4A3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err="1"/>
                <a:t>RORgt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</p:grpSp>
      <p:graphicFrame>
        <p:nvGraphicFramePr>
          <p:cNvPr id="37" name="Αντικείμενο 280">
            <a:extLst>
              <a:ext uri="{FF2B5EF4-FFF2-40B4-BE49-F238E27FC236}">
                <a16:creationId xmlns:a16="http://schemas.microsoft.com/office/drawing/2014/main" id="{9E2B9605-0CA2-BCB3-20B2-9FE88E687C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7629530"/>
              </p:ext>
            </p:extLst>
          </p:nvPr>
        </p:nvGraphicFramePr>
        <p:xfrm>
          <a:off x="8842375" y="1747838"/>
          <a:ext cx="2508250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8" imgW="6631438" imgH="3724163" progId="Prism8.Document">
                  <p:embed/>
                </p:oleObj>
              </mc:Choice>
              <mc:Fallback>
                <p:oleObj name="Prism 8" r:id="rId8" imgW="6631438" imgH="3724163" progId="Prism8.Document">
                  <p:embed/>
                  <p:pic>
                    <p:nvPicPr>
                      <p:cNvPr id="37" name="Αντικείμενο 280">
                        <a:extLst>
                          <a:ext uri="{FF2B5EF4-FFF2-40B4-BE49-F238E27FC236}">
                            <a16:creationId xmlns:a16="http://schemas.microsoft.com/office/drawing/2014/main" id="{9E2B9605-0CA2-BCB3-20B2-9FE88E687C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842375" y="1747838"/>
                        <a:ext cx="2508250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8" name="Ομάδα 23">
            <a:extLst>
              <a:ext uri="{FF2B5EF4-FFF2-40B4-BE49-F238E27FC236}">
                <a16:creationId xmlns:a16="http://schemas.microsoft.com/office/drawing/2014/main" id="{4DB9DD34-C0D0-4491-8355-E1C96B71DA0C}"/>
              </a:ext>
            </a:extLst>
          </p:cNvPr>
          <p:cNvGrpSpPr/>
          <p:nvPr/>
        </p:nvGrpSpPr>
        <p:grpSpPr>
          <a:xfrm>
            <a:off x="9016929" y="3154601"/>
            <a:ext cx="2201210" cy="230832"/>
            <a:chOff x="8616064" y="3089312"/>
            <a:chExt cx="1340148" cy="275732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ABB8D15-65E9-C918-F7D9-F586BEA339AD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Foxp3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7FE29B1-2670-8C02-8DC9-777A81D6DB36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err="1"/>
                <a:t>RORgt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89FF71A4-E148-D176-A92D-B4219D7B4590}"/>
              </a:ext>
            </a:extLst>
          </p:cNvPr>
          <p:cNvSpPr txBox="1"/>
          <p:nvPr/>
        </p:nvSpPr>
        <p:spPr>
          <a:xfrm>
            <a:off x="1141669" y="987114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Colon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1135EF-95BC-8108-DB8C-BED41FE589E2}"/>
              </a:ext>
            </a:extLst>
          </p:cNvPr>
          <p:cNvSpPr txBox="1"/>
          <p:nvPr/>
        </p:nvSpPr>
        <p:spPr>
          <a:xfrm>
            <a:off x="3742457" y="989296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DUO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776BCA-6106-7E3A-2F4B-CA792D22C975}"/>
              </a:ext>
            </a:extLst>
          </p:cNvPr>
          <p:cNvSpPr txBox="1"/>
          <p:nvPr/>
        </p:nvSpPr>
        <p:spPr>
          <a:xfrm>
            <a:off x="6457067" y="987114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ILE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A96CE70-BB9D-9E9E-870C-DC0C7DE39352}"/>
              </a:ext>
            </a:extLst>
          </p:cNvPr>
          <p:cNvSpPr txBox="1"/>
          <p:nvPr/>
        </p:nvSpPr>
        <p:spPr>
          <a:xfrm>
            <a:off x="9044536" y="987113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JEJ</a:t>
            </a:r>
          </a:p>
        </p:txBody>
      </p:sp>
      <p:graphicFrame>
        <p:nvGraphicFramePr>
          <p:cNvPr id="45" name="Αντικείμενο 280">
            <a:extLst>
              <a:ext uri="{FF2B5EF4-FFF2-40B4-BE49-F238E27FC236}">
                <a16:creationId xmlns:a16="http://schemas.microsoft.com/office/drawing/2014/main" id="{BF7159E1-6DC5-A547-7249-375D2F64B4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7450311"/>
              </p:ext>
            </p:extLst>
          </p:nvPr>
        </p:nvGraphicFramePr>
        <p:xfrm>
          <a:off x="942975" y="4125913"/>
          <a:ext cx="2508250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0" imgW="6631438" imgH="3724163" progId="Prism8.Document">
                  <p:embed/>
                </p:oleObj>
              </mc:Choice>
              <mc:Fallback>
                <p:oleObj name="Prism 8" r:id="rId10" imgW="6631438" imgH="3724163" progId="Prism8.Document">
                  <p:embed/>
                  <p:pic>
                    <p:nvPicPr>
                      <p:cNvPr id="45" name="Αντικείμενο 280">
                        <a:extLst>
                          <a:ext uri="{FF2B5EF4-FFF2-40B4-BE49-F238E27FC236}">
                            <a16:creationId xmlns:a16="http://schemas.microsoft.com/office/drawing/2014/main" id="{BF7159E1-6DC5-A547-7249-375D2F64B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42975" y="4125913"/>
                        <a:ext cx="2508250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6" name="Ομάδα 23">
            <a:extLst>
              <a:ext uri="{FF2B5EF4-FFF2-40B4-BE49-F238E27FC236}">
                <a16:creationId xmlns:a16="http://schemas.microsoft.com/office/drawing/2014/main" id="{DD9B9D00-7C10-692C-7AB8-C0D2AB0E87BC}"/>
              </a:ext>
            </a:extLst>
          </p:cNvPr>
          <p:cNvGrpSpPr/>
          <p:nvPr/>
        </p:nvGrpSpPr>
        <p:grpSpPr>
          <a:xfrm>
            <a:off x="1117046" y="5532340"/>
            <a:ext cx="2201210" cy="230832"/>
            <a:chOff x="8616064" y="3089312"/>
            <a:chExt cx="1340148" cy="275732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5768AA0-7EB9-7998-BFF7-A51E995B9ADE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Foxp3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CDE1C82-CEE5-C6FF-A534-021BB00BC225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err="1"/>
                <a:t>RORgt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</p:grpSp>
      <p:graphicFrame>
        <p:nvGraphicFramePr>
          <p:cNvPr id="50" name="Αντικείμενο 280">
            <a:extLst>
              <a:ext uri="{FF2B5EF4-FFF2-40B4-BE49-F238E27FC236}">
                <a16:creationId xmlns:a16="http://schemas.microsoft.com/office/drawing/2014/main" id="{9AC3088F-3E74-16D7-C741-068F38996F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3666537"/>
              </p:ext>
            </p:extLst>
          </p:nvPr>
        </p:nvGraphicFramePr>
        <p:xfrm>
          <a:off x="3546475" y="4125913"/>
          <a:ext cx="2492375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2" imgW="6593643" imgH="3724163" progId="Prism8.Document">
                  <p:embed/>
                </p:oleObj>
              </mc:Choice>
              <mc:Fallback>
                <p:oleObj name="Prism 8" r:id="rId12" imgW="6593643" imgH="3724163" progId="Prism8.Document">
                  <p:embed/>
                  <p:pic>
                    <p:nvPicPr>
                      <p:cNvPr id="50" name="Αντικείμενο 280">
                        <a:extLst>
                          <a:ext uri="{FF2B5EF4-FFF2-40B4-BE49-F238E27FC236}">
                            <a16:creationId xmlns:a16="http://schemas.microsoft.com/office/drawing/2014/main" id="{9AC3088F-3E74-16D7-C741-068F38996F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546475" y="4125913"/>
                        <a:ext cx="2492375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1" name="Ομάδα 23">
            <a:extLst>
              <a:ext uri="{FF2B5EF4-FFF2-40B4-BE49-F238E27FC236}">
                <a16:creationId xmlns:a16="http://schemas.microsoft.com/office/drawing/2014/main" id="{BA325B85-7D40-C580-F9BC-02D17C798F2D}"/>
              </a:ext>
            </a:extLst>
          </p:cNvPr>
          <p:cNvGrpSpPr/>
          <p:nvPr/>
        </p:nvGrpSpPr>
        <p:grpSpPr>
          <a:xfrm>
            <a:off x="3713341" y="5532340"/>
            <a:ext cx="2201210" cy="230832"/>
            <a:chOff x="8616064" y="3089312"/>
            <a:chExt cx="1340148" cy="27573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F5395C7-67E0-8FE5-8FB5-F978B9B7ADE2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Foxp3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49B3AAC-79B4-998C-C21C-240F0C0A2035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err="1"/>
                <a:t>RORgt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</p:grpSp>
      <p:graphicFrame>
        <p:nvGraphicFramePr>
          <p:cNvPr id="54" name="Αντικείμενο 280">
            <a:extLst>
              <a:ext uri="{FF2B5EF4-FFF2-40B4-BE49-F238E27FC236}">
                <a16:creationId xmlns:a16="http://schemas.microsoft.com/office/drawing/2014/main" id="{83356710-71BD-F510-4979-87B7173B9C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705872"/>
              </p:ext>
            </p:extLst>
          </p:nvPr>
        </p:nvGraphicFramePr>
        <p:xfrm>
          <a:off x="6197600" y="4125913"/>
          <a:ext cx="2492375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4" imgW="6593643" imgH="3724163" progId="Prism8.Document">
                  <p:embed/>
                </p:oleObj>
              </mc:Choice>
              <mc:Fallback>
                <p:oleObj name="Prism 8" r:id="rId14" imgW="6593643" imgH="3724163" progId="Prism8.Document">
                  <p:embed/>
                  <p:pic>
                    <p:nvPicPr>
                      <p:cNvPr id="54" name="Αντικείμενο 280">
                        <a:extLst>
                          <a:ext uri="{FF2B5EF4-FFF2-40B4-BE49-F238E27FC236}">
                            <a16:creationId xmlns:a16="http://schemas.microsoft.com/office/drawing/2014/main" id="{83356710-71BD-F510-4979-87B7173B9C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197600" y="4125913"/>
                        <a:ext cx="2492375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5" name="Ομάδα 23">
            <a:extLst>
              <a:ext uri="{FF2B5EF4-FFF2-40B4-BE49-F238E27FC236}">
                <a16:creationId xmlns:a16="http://schemas.microsoft.com/office/drawing/2014/main" id="{4198F1E1-4BD0-CEF3-6E08-42DDE13BFA31}"/>
              </a:ext>
            </a:extLst>
          </p:cNvPr>
          <p:cNvGrpSpPr/>
          <p:nvPr/>
        </p:nvGrpSpPr>
        <p:grpSpPr>
          <a:xfrm>
            <a:off x="6365135" y="5532340"/>
            <a:ext cx="2201210" cy="230832"/>
            <a:chOff x="8616064" y="3089312"/>
            <a:chExt cx="1340148" cy="275732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7F19B9F-3555-814A-E718-C236D9A4999B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Foxp3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4E6606A-1655-5F62-E8A3-839D362109E4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err="1"/>
                <a:t>RORgt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</p:grpSp>
      <p:graphicFrame>
        <p:nvGraphicFramePr>
          <p:cNvPr id="58" name="Αντικείμενο 280">
            <a:extLst>
              <a:ext uri="{FF2B5EF4-FFF2-40B4-BE49-F238E27FC236}">
                <a16:creationId xmlns:a16="http://schemas.microsoft.com/office/drawing/2014/main" id="{1D60A56D-AFEC-42EB-199C-DEC56C5975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0832121"/>
              </p:ext>
            </p:extLst>
          </p:nvPr>
        </p:nvGraphicFramePr>
        <p:xfrm>
          <a:off x="8848725" y="4125913"/>
          <a:ext cx="2493963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6" imgW="6593643" imgH="3724163" progId="Prism8.Document">
                  <p:embed/>
                </p:oleObj>
              </mc:Choice>
              <mc:Fallback>
                <p:oleObj name="Prism 8" r:id="rId16" imgW="6593643" imgH="3724163" progId="Prism8.Document">
                  <p:embed/>
                  <p:pic>
                    <p:nvPicPr>
                      <p:cNvPr id="58" name="Αντικείμενο 280">
                        <a:extLst>
                          <a:ext uri="{FF2B5EF4-FFF2-40B4-BE49-F238E27FC236}">
                            <a16:creationId xmlns:a16="http://schemas.microsoft.com/office/drawing/2014/main" id="{1D60A56D-AFEC-42EB-199C-DEC56C5975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8848725" y="4125913"/>
                        <a:ext cx="2493963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9" name="Ομάδα 23">
            <a:extLst>
              <a:ext uri="{FF2B5EF4-FFF2-40B4-BE49-F238E27FC236}">
                <a16:creationId xmlns:a16="http://schemas.microsoft.com/office/drawing/2014/main" id="{A77E7B27-20CA-F686-59F5-859F5086DA73}"/>
              </a:ext>
            </a:extLst>
          </p:cNvPr>
          <p:cNvGrpSpPr/>
          <p:nvPr/>
        </p:nvGrpSpPr>
        <p:grpSpPr>
          <a:xfrm>
            <a:off x="9016929" y="5532340"/>
            <a:ext cx="2201210" cy="230832"/>
            <a:chOff x="8616064" y="3089312"/>
            <a:chExt cx="1340148" cy="275732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8FBB419-F18F-CC6A-BDAC-2ADECD1DA70C}"/>
                </a:ext>
              </a:extLst>
            </p:cNvPr>
            <p:cNvSpPr txBox="1"/>
            <p:nvPr/>
          </p:nvSpPr>
          <p:spPr>
            <a:xfrm>
              <a:off x="8616064" y="3089312"/>
              <a:ext cx="587856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/>
                <a:t>Foxp3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FE02D39-E2B2-6D7E-EE89-52874731150E}"/>
                </a:ext>
              </a:extLst>
            </p:cNvPr>
            <p:cNvSpPr txBox="1"/>
            <p:nvPr/>
          </p:nvSpPr>
          <p:spPr>
            <a:xfrm>
              <a:off x="9311707" y="3089312"/>
              <a:ext cx="644505" cy="275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err="1"/>
                <a:t>RORgt</a:t>
              </a:r>
              <a:r>
                <a:rPr lang="en-US" sz="900" baseline="30000" dirty="0"/>
                <a:t>+</a:t>
              </a:r>
              <a:endParaRPr lang="el-GR" sz="900" baseline="30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30460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Ομάδα 74">
            <a:extLst>
              <a:ext uri="{FF2B5EF4-FFF2-40B4-BE49-F238E27FC236}">
                <a16:creationId xmlns:a16="http://schemas.microsoft.com/office/drawing/2014/main" id="{5229B59E-2A84-4766-B4C1-DC19CF3D3101}"/>
              </a:ext>
            </a:extLst>
          </p:cNvPr>
          <p:cNvGrpSpPr/>
          <p:nvPr/>
        </p:nvGrpSpPr>
        <p:grpSpPr>
          <a:xfrm>
            <a:off x="10903889" y="24393"/>
            <a:ext cx="2149048" cy="537220"/>
            <a:chOff x="14099364" y="2122023"/>
            <a:chExt cx="2149048" cy="537220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C60BC84-6F36-4D5D-9B43-D38620DF0AB0}"/>
                </a:ext>
              </a:extLst>
            </p:cNvPr>
            <p:cNvSpPr txBox="1"/>
            <p:nvPr/>
          </p:nvSpPr>
          <p:spPr>
            <a:xfrm>
              <a:off x="14801125" y="2389165"/>
              <a:ext cx="14472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HC-2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F4281CD-4B3F-4503-9971-20454186DF43}"/>
                </a:ext>
              </a:extLst>
            </p:cNvPr>
            <p:cNvSpPr txBox="1"/>
            <p:nvPr/>
          </p:nvSpPr>
          <p:spPr>
            <a:xfrm>
              <a:off x="14801125" y="2136023"/>
              <a:ext cx="14472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HC-1</a:t>
              </a:r>
            </a:p>
          </p:txBody>
        </p:sp>
        <p:grpSp>
          <p:nvGrpSpPr>
            <p:cNvPr id="78" name="Ομάδα 77">
              <a:extLst>
                <a:ext uri="{FF2B5EF4-FFF2-40B4-BE49-F238E27FC236}">
                  <a16:creationId xmlns:a16="http://schemas.microsoft.com/office/drawing/2014/main" id="{81684D01-3DC0-407F-9295-9CAD85E96450}"/>
                </a:ext>
              </a:extLst>
            </p:cNvPr>
            <p:cNvGrpSpPr/>
            <p:nvPr/>
          </p:nvGrpSpPr>
          <p:grpSpPr>
            <a:xfrm>
              <a:off x="14099364" y="2122023"/>
              <a:ext cx="1476264" cy="537220"/>
              <a:chOff x="14099364" y="2122023"/>
              <a:chExt cx="1476264" cy="537220"/>
            </a:xfrm>
          </p:grpSpPr>
          <p:sp>
            <p:nvSpPr>
              <p:cNvPr id="79" name="Rectangle 5">
                <a:extLst>
                  <a:ext uri="{FF2B5EF4-FFF2-40B4-BE49-F238E27FC236}">
                    <a16:creationId xmlns:a16="http://schemas.microsoft.com/office/drawing/2014/main" id="{2E69F58E-6C28-442E-853B-85E63286679E}"/>
                  </a:ext>
                </a:extLst>
              </p:cNvPr>
              <p:cNvSpPr/>
              <p:nvPr/>
            </p:nvSpPr>
            <p:spPr>
              <a:xfrm>
                <a:off x="14099365" y="2494267"/>
                <a:ext cx="57957" cy="56271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6">
                <a:extLst>
                  <a:ext uri="{FF2B5EF4-FFF2-40B4-BE49-F238E27FC236}">
                    <a16:creationId xmlns:a16="http://schemas.microsoft.com/office/drawing/2014/main" id="{50CA3885-6EC9-4356-B0F5-AA5E1F8DCC4E}"/>
                  </a:ext>
                </a:extLst>
              </p:cNvPr>
              <p:cNvSpPr/>
              <p:nvPr/>
            </p:nvSpPr>
            <p:spPr>
              <a:xfrm>
                <a:off x="14788610" y="2492660"/>
                <a:ext cx="57957" cy="56271"/>
              </a:xfrm>
              <a:prstGeom prst="rect">
                <a:avLst/>
              </a:prstGeom>
              <a:solidFill>
                <a:srgbClr val="76069A"/>
              </a:solidFill>
              <a:ln>
                <a:solidFill>
                  <a:srgbClr val="76069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7">
                <a:extLst>
                  <a:ext uri="{FF2B5EF4-FFF2-40B4-BE49-F238E27FC236}">
                    <a16:creationId xmlns:a16="http://schemas.microsoft.com/office/drawing/2014/main" id="{965D83BD-FAD6-40C6-A7E9-3D9F7917CB41}"/>
                  </a:ext>
                </a:extLst>
              </p:cNvPr>
              <p:cNvSpPr/>
              <p:nvPr/>
            </p:nvSpPr>
            <p:spPr>
              <a:xfrm>
                <a:off x="14788610" y="2238561"/>
                <a:ext cx="57957" cy="56271"/>
              </a:xfrm>
              <a:prstGeom prst="rect">
                <a:avLst/>
              </a:prstGeom>
              <a:solidFill>
                <a:srgbClr val="5757F9"/>
              </a:solidFill>
              <a:ln>
                <a:solidFill>
                  <a:srgbClr val="5757F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459356E9-C207-43C1-A0C1-C87B5B83D302}"/>
                  </a:ext>
                </a:extLst>
              </p:cNvPr>
              <p:cNvSpPr txBox="1"/>
              <p:nvPr/>
            </p:nvSpPr>
            <p:spPr>
              <a:xfrm>
                <a:off x="14128341" y="2122023"/>
                <a:ext cx="144728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IBD-1</a:t>
                </a:r>
              </a:p>
            </p:txBody>
          </p:sp>
          <p:sp>
            <p:nvSpPr>
              <p:cNvPr id="83" name="Rectangle 5">
                <a:extLst>
                  <a:ext uri="{FF2B5EF4-FFF2-40B4-BE49-F238E27FC236}">
                    <a16:creationId xmlns:a16="http://schemas.microsoft.com/office/drawing/2014/main" id="{B27A84DB-8902-4EE9-BD23-025AE9559DDD}"/>
                  </a:ext>
                </a:extLst>
              </p:cNvPr>
              <p:cNvSpPr/>
              <p:nvPr/>
            </p:nvSpPr>
            <p:spPr>
              <a:xfrm>
                <a:off x="14099364" y="2225853"/>
                <a:ext cx="57957" cy="56271"/>
              </a:xfrm>
              <a:prstGeom prst="rect">
                <a:avLst/>
              </a:prstGeom>
              <a:solidFill>
                <a:srgbClr val="A00000"/>
              </a:solidFill>
              <a:ln>
                <a:solidFill>
                  <a:srgbClr val="A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571FC48-C2A5-4265-BF93-FBDDB04E8D34}"/>
                  </a:ext>
                </a:extLst>
              </p:cNvPr>
              <p:cNvSpPr txBox="1"/>
              <p:nvPr/>
            </p:nvSpPr>
            <p:spPr>
              <a:xfrm>
                <a:off x="14125803" y="2397633"/>
                <a:ext cx="144728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/>
                  <a:t>IBD-2</a:t>
                </a:r>
              </a:p>
            </p:txBody>
          </p:sp>
        </p:grp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24FE9B98-D298-4F54-B4C4-28830BBA2B30}"/>
              </a:ext>
            </a:extLst>
          </p:cNvPr>
          <p:cNvSpPr txBox="1"/>
          <p:nvPr/>
        </p:nvSpPr>
        <p:spPr>
          <a:xfrm rot="16200000">
            <a:off x="91113" y="2335900"/>
            <a:ext cx="12501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% of CD3</a:t>
            </a:r>
            <a:r>
              <a:rPr lang="en-US" sz="900" baseline="30000" dirty="0"/>
              <a:t>+</a:t>
            </a:r>
            <a:r>
              <a:rPr lang="en-US" sz="900" dirty="0"/>
              <a:t> T</a:t>
            </a:r>
            <a:r>
              <a:rPr lang="el-GR" sz="900" dirty="0"/>
              <a:t> </a:t>
            </a:r>
            <a:r>
              <a:rPr lang="en-US" sz="900" dirty="0"/>
              <a:t>cells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BE56F46-2B44-4CE6-A23A-2565CF843605}"/>
              </a:ext>
            </a:extLst>
          </p:cNvPr>
          <p:cNvSpPr txBox="1"/>
          <p:nvPr/>
        </p:nvSpPr>
        <p:spPr>
          <a:xfrm>
            <a:off x="5037565" y="244735"/>
            <a:ext cx="2101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dirty="0"/>
              <a:t>Th cell subsets-transcription factors</a:t>
            </a:r>
          </a:p>
        </p:txBody>
      </p:sp>
      <p:graphicFrame>
        <p:nvGraphicFramePr>
          <p:cNvPr id="281" name="Αντικείμενο 280">
            <a:extLst>
              <a:ext uri="{FF2B5EF4-FFF2-40B4-BE49-F238E27FC236}">
                <a16:creationId xmlns:a16="http://schemas.microsoft.com/office/drawing/2014/main" id="{34F01F8C-B9B9-4E46-83F9-8F001E9597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0927693"/>
              </p:ext>
            </p:extLst>
          </p:nvPr>
        </p:nvGraphicFramePr>
        <p:xfrm>
          <a:off x="966788" y="1747838"/>
          <a:ext cx="2459037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2" imgW="6497535" imgH="3724163" progId="Prism8.Document">
                  <p:embed/>
                </p:oleObj>
              </mc:Choice>
              <mc:Fallback>
                <p:oleObj name="Prism 8" r:id="rId2" imgW="6497535" imgH="3724163" progId="Prism8.Document">
                  <p:embed/>
                  <p:pic>
                    <p:nvPicPr>
                      <p:cNvPr id="281" name="Αντικείμενο 280">
                        <a:extLst>
                          <a:ext uri="{FF2B5EF4-FFF2-40B4-BE49-F238E27FC236}">
                            <a16:creationId xmlns:a16="http://schemas.microsoft.com/office/drawing/2014/main" id="{34F01F8C-B9B9-4E46-83F9-8F001E95979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66788" y="1747838"/>
                        <a:ext cx="2459037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B1AD409-0D95-9391-A67E-9D5589F09D54}"/>
              </a:ext>
            </a:extLst>
          </p:cNvPr>
          <p:cNvSpPr txBox="1"/>
          <p:nvPr/>
        </p:nvSpPr>
        <p:spPr>
          <a:xfrm rot="16200000">
            <a:off x="87863" y="4705945"/>
            <a:ext cx="12412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% of total cells</a:t>
            </a:r>
          </a:p>
        </p:txBody>
      </p:sp>
      <p:graphicFrame>
        <p:nvGraphicFramePr>
          <p:cNvPr id="29" name="Αντικείμενο 280">
            <a:extLst>
              <a:ext uri="{FF2B5EF4-FFF2-40B4-BE49-F238E27FC236}">
                <a16:creationId xmlns:a16="http://schemas.microsoft.com/office/drawing/2014/main" id="{44A165DF-213D-A2D5-7DAC-9D149A07F4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6680796"/>
              </p:ext>
            </p:extLst>
          </p:nvPr>
        </p:nvGraphicFramePr>
        <p:xfrm>
          <a:off x="3581400" y="1747838"/>
          <a:ext cx="2425700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4" imgW="6415105" imgH="3724163" progId="Prism8.Document">
                  <p:embed/>
                </p:oleObj>
              </mc:Choice>
              <mc:Fallback>
                <p:oleObj name="Prism 8" r:id="rId4" imgW="6415105" imgH="3724163" progId="Prism8.Document">
                  <p:embed/>
                  <p:pic>
                    <p:nvPicPr>
                      <p:cNvPr id="29" name="Αντικείμενο 280">
                        <a:extLst>
                          <a:ext uri="{FF2B5EF4-FFF2-40B4-BE49-F238E27FC236}">
                            <a16:creationId xmlns:a16="http://schemas.microsoft.com/office/drawing/2014/main" id="{44A165DF-213D-A2D5-7DAC-9D149A07F4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81400" y="1747838"/>
                        <a:ext cx="2425700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Αντικείμενο 280">
            <a:extLst>
              <a:ext uri="{FF2B5EF4-FFF2-40B4-BE49-F238E27FC236}">
                <a16:creationId xmlns:a16="http://schemas.microsoft.com/office/drawing/2014/main" id="{0AD41091-BF76-62CF-2ECC-0CFF9E087E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25197"/>
              </p:ext>
            </p:extLst>
          </p:nvPr>
        </p:nvGraphicFramePr>
        <p:xfrm>
          <a:off x="6216650" y="1747838"/>
          <a:ext cx="2454275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6" imgW="6492855" imgH="3724163" progId="Prism8.Document">
                  <p:embed/>
                </p:oleObj>
              </mc:Choice>
              <mc:Fallback>
                <p:oleObj name="Prism 8" r:id="rId6" imgW="6492855" imgH="3724163" progId="Prism8.Document">
                  <p:embed/>
                  <p:pic>
                    <p:nvPicPr>
                      <p:cNvPr id="33" name="Αντικείμενο 280">
                        <a:extLst>
                          <a:ext uri="{FF2B5EF4-FFF2-40B4-BE49-F238E27FC236}">
                            <a16:creationId xmlns:a16="http://schemas.microsoft.com/office/drawing/2014/main" id="{0AD41091-BF76-62CF-2ECC-0CFF9E087E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16650" y="1747838"/>
                        <a:ext cx="2454275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Αντικείμενο 280">
            <a:extLst>
              <a:ext uri="{FF2B5EF4-FFF2-40B4-BE49-F238E27FC236}">
                <a16:creationId xmlns:a16="http://schemas.microsoft.com/office/drawing/2014/main" id="{9E2B9605-0CA2-BCB3-20B2-9FE88E687C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9907586"/>
              </p:ext>
            </p:extLst>
          </p:nvPr>
        </p:nvGraphicFramePr>
        <p:xfrm>
          <a:off x="8867775" y="1746250"/>
          <a:ext cx="2457450" cy="1409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8" imgW="6497535" imgH="3728842" progId="Prism8.Document">
                  <p:embed/>
                </p:oleObj>
              </mc:Choice>
              <mc:Fallback>
                <p:oleObj name="Prism 8" r:id="rId8" imgW="6497535" imgH="3728842" progId="Prism8.Document">
                  <p:embed/>
                  <p:pic>
                    <p:nvPicPr>
                      <p:cNvPr id="37" name="Αντικείμενο 280">
                        <a:extLst>
                          <a:ext uri="{FF2B5EF4-FFF2-40B4-BE49-F238E27FC236}">
                            <a16:creationId xmlns:a16="http://schemas.microsoft.com/office/drawing/2014/main" id="{9E2B9605-0CA2-BCB3-20B2-9FE88E687C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867775" y="1746250"/>
                        <a:ext cx="2457450" cy="1409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89FF71A4-E148-D176-A92D-B4219D7B4590}"/>
              </a:ext>
            </a:extLst>
          </p:cNvPr>
          <p:cNvSpPr txBox="1"/>
          <p:nvPr/>
        </p:nvSpPr>
        <p:spPr>
          <a:xfrm>
            <a:off x="1141669" y="987114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Colon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1135EF-95BC-8108-DB8C-BED41FE589E2}"/>
              </a:ext>
            </a:extLst>
          </p:cNvPr>
          <p:cNvSpPr txBox="1"/>
          <p:nvPr/>
        </p:nvSpPr>
        <p:spPr>
          <a:xfrm>
            <a:off x="3742457" y="989296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DUO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776BCA-6106-7E3A-2F4B-CA792D22C975}"/>
              </a:ext>
            </a:extLst>
          </p:cNvPr>
          <p:cNvSpPr txBox="1"/>
          <p:nvPr/>
        </p:nvSpPr>
        <p:spPr>
          <a:xfrm>
            <a:off x="6457067" y="987114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ILE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A96CE70-BB9D-9E9E-870C-DC0C7DE39352}"/>
              </a:ext>
            </a:extLst>
          </p:cNvPr>
          <p:cNvSpPr txBox="1"/>
          <p:nvPr/>
        </p:nvSpPr>
        <p:spPr>
          <a:xfrm>
            <a:off x="9044536" y="987113"/>
            <a:ext cx="21013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JEJ</a:t>
            </a:r>
          </a:p>
        </p:txBody>
      </p:sp>
      <p:graphicFrame>
        <p:nvGraphicFramePr>
          <p:cNvPr id="45" name="Αντικείμενο 280">
            <a:extLst>
              <a:ext uri="{FF2B5EF4-FFF2-40B4-BE49-F238E27FC236}">
                <a16:creationId xmlns:a16="http://schemas.microsoft.com/office/drawing/2014/main" id="{BF7159E1-6DC5-A547-7249-375D2F64B4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071311"/>
              </p:ext>
            </p:extLst>
          </p:nvPr>
        </p:nvGraphicFramePr>
        <p:xfrm>
          <a:off x="960438" y="4125913"/>
          <a:ext cx="2470150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0" imgW="6535690" imgH="3724163" progId="Prism8.Document">
                  <p:embed/>
                </p:oleObj>
              </mc:Choice>
              <mc:Fallback>
                <p:oleObj name="Prism 8" r:id="rId10" imgW="6535690" imgH="3724163" progId="Prism8.Document">
                  <p:embed/>
                  <p:pic>
                    <p:nvPicPr>
                      <p:cNvPr id="45" name="Αντικείμενο 280">
                        <a:extLst>
                          <a:ext uri="{FF2B5EF4-FFF2-40B4-BE49-F238E27FC236}">
                            <a16:creationId xmlns:a16="http://schemas.microsoft.com/office/drawing/2014/main" id="{BF7159E1-6DC5-A547-7249-375D2F64B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60438" y="4125913"/>
                        <a:ext cx="2470150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Αντικείμενο 280">
            <a:extLst>
              <a:ext uri="{FF2B5EF4-FFF2-40B4-BE49-F238E27FC236}">
                <a16:creationId xmlns:a16="http://schemas.microsoft.com/office/drawing/2014/main" id="{9AC3088F-3E74-16D7-C741-068F38996F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9951387"/>
              </p:ext>
            </p:extLst>
          </p:nvPr>
        </p:nvGraphicFramePr>
        <p:xfrm>
          <a:off x="3557588" y="4125913"/>
          <a:ext cx="2470150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2" imgW="6535690" imgH="3724163" progId="Prism8.Document">
                  <p:embed/>
                </p:oleObj>
              </mc:Choice>
              <mc:Fallback>
                <p:oleObj name="Prism 8" r:id="rId12" imgW="6535690" imgH="3724163" progId="Prism8.Document">
                  <p:embed/>
                  <p:pic>
                    <p:nvPicPr>
                      <p:cNvPr id="50" name="Αντικείμενο 280">
                        <a:extLst>
                          <a:ext uri="{FF2B5EF4-FFF2-40B4-BE49-F238E27FC236}">
                            <a16:creationId xmlns:a16="http://schemas.microsoft.com/office/drawing/2014/main" id="{9AC3088F-3E74-16D7-C741-068F38996F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557588" y="4125913"/>
                        <a:ext cx="2470150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" name="Αντικείμενο 280">
            <a:extLst>
              <a:ext uri="{FF2B5EF4-FFF2-40B4-BE49-F238E27FC236}">
                <a16:creationId xmlns:a16="http://schemas.microsoft.com/office/drawing/2014/main" id="{83356710-71BD-F510-4979-87B7173B9C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7760743"/>
              </p:ext>
            </p:extLst>
          </p:nvPr>
        </p:nvGraphicFramePr>
        <p:xfrm>
          <a:off x="6194425" y="4125913"/>
          <a:ext cx="2498725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4" imgW="6608761" imgH="3724163" progId="Prism8.Document">
                  <p:embed/>
                </p:oleObj>
              </mc:Choice>
              <mc:Fallback>
                <p:oleObj name="Prism 8" r:id="rId14" imgW="6608761" imgH="3724163" progId="Prism8.Document">
                  <p:embed/>
                  <p:pic>
                    <p:nvPicPr>
                      <p:cNvPr id="54" name="Αντικείμενο 280">
                        <a:extLst>
                          <a:ext uri="{FF2B5EF4-FFF2-40B4-BE49-F238E27FC236}">
                            <a16:creationId xmlns:a16="http://schemas.microsoft.com/office/drawing/2014/main" id="{83356710-71BD-F510-4979-87B7173B9C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194425" y="4125913"/>
                        <a:ext cx="2498725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" name="Αντικείμενο 280">
            <a:extLst>
              <a:ext uri="{FF2B5EF4-FFF2-40B4-BE49-F238E27FC236}">
                <a16:creationId xmlns:a16="http://schemas.microsoft.com/office/drawing/2014/main" id="{1D60A56D-AFEC-42EB-199C-DEC56C5975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2775165"/>
              </p:ext>
            </p:extLst>
          </p:nvPr>
        </p:nvGraphicFramePr>
        <p:xfrm>
          <a:off x="8866188" y="4125913"/>
          <a:ext cx="2459037" cy="140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8" r:id="rId16" imgW="6497535" imgH="3724163" progId="Prism8.Document">
                  <p:embed/>
                </p:oleObj>
              </mc:Choice>
              <mc:Fallback>
                <p:oleObj name="Prism 8" r:id="rId16" imgW="6497535" imgH="3724163" progId="Prism8.Document">
                  <p:embed/>
                  <p:pic>
                    <p:nvPicPr>
                      <p:cNvPr id="58" name="Αντικείμενο 280">
                        <a:extLst>
                          <a:ext uri="{FF2B5EF4-FFF2-40B4-BE49-F238E27FC236}">
                            <a16:creationId xmlns:a16="http://schemas.microsoft.com/office/drawing/2014/main" id="{1D60A56D-AFEC-42EB-199C-DEC56C5975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8866188" y="4125913"/>
                        <a:ext cx="2459037" cy="140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DEB5A06-4B95-49D7-3934-2A37DF98FB35}"/>
              </a:ext>
            </a:extLst>
          </p:cNvPr>
          <p:cNvSpPr txBox="1"/>
          <p:nvPr/>
        </p:nvSpPr>
        <p:spPr>
          <a:xfrm>
            <a:off x="1294735" y="3132462"/>
            <a:ext cx="1795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/>
              <a:t>RORgt</a:t>
            </a:r>
            <a:r>
              <a:rPr lang="en-US" sz="900" baseline="30000" dirty="0"/>
              <a:t>+</a:t>
            </a:r>
            <a:r>
              <a:rPr lang="en-US" sz="900" dirty="0"/>
              <a:t>/Foxp3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89A8D6-4399-7A28-CE19-9511D09C458F}"/>
              </a:ext>
            </a:extLst>
          </p:cNvPr>
          <p:cNvSpPr txBox="1"/>
          <p:nvPr/>
        </p:nvSpPr>
        <p:spPr>
          <a:xfrm>
            <a:off x="3895059" y="3132462"/>
            <a:ext cx="1795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/>
              <a:t>RORgt</a:t>
            </a:r>
            <a:r>
              <a:rPr lang="en-US" sz="900" baseline="30000" dirty="0"/>
              <a:t>+</a:t>
            </a:r>
            <a:r>
              <a:rPr lang="en-US" sz="900" dirty="0"/>
              <a:t>/Foxp3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C6C789-429B-4FB3-F4B5-B9F75BB29F21}"/>
              </a:ext>
            </a:extLst>
          </p:cNvPr>
          <p:cNvSpPr txBox="1"/>
          <p:nvPr/>
        </p:nvSpPr>
        <p:spPr>
          <a:xfrm>
            <a:off x="6610133" y="3132462"/>
            <a:ext cx="1795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/>
              <a:t>RORgt</a:t>
            </a:r>
            <a:r>
              <a:rPr lang="en-US" sz="900" baseline="30000" dirty="0"/>
              <a:t>+</a:t>
            </a:r>
            <a:r>
              <a:rPr lang="en-US" sz="900" dirty="0"/>
              <a:t>/Foxp3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29597D-A9EE-B581-322F-AECE66629874}"/>
              </a:ext>
            </a:extLst>
          </p:cNvPr>
          <p:cNvSpPr txBox="1"/>
          <p:nvPr/>
        </p:nvSpPr>
        <p:spPr>
          <a:xfrm>
            <a:off x="9197602" y="3129773"/>
            <a:ext cx="1795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/>
              <a:t>RORgt</a:t>
            </a:r>
            <a:r>
              <a:rPr lang="en-US" sz="900" baseline="30000" dirty="0"/>
              <a:t>+</a:t>
            </a:r>
            <a:r>
              <a:rPr lang="en-US" sz="900" dirty="0"/>
              <a:t>/Foxp3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91C17D-8282-E5E2-6FDA-7DACC3F59680}"/>
              </a:ext>
            </a:extLst>
          </p:cNvPr>
          <p:cNvSpPr txBox="1"/>
          <p:nvPr/>
        </p:nvSpPr>
        <p:spPr>
          <a:xfrm>
            <a:off x="1205816" y="5532681"/>
            <a:ext cx="1795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/>
              <a:t>RORgt</a:t>
            </a:r>
            <a:r>
              <a:rPr lang="en-US" sz="900" baseline="30000" dirty="0"/>
              <a:t>+</a:t>
            </a:r>
            <a:r>
              <a:rPr lang="en-US" sz="900" dirty="0"/>
              <a:t>/Foxp3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8999A0-548B-04E7-1CD0-174A464F5F81}"/>
              </a:ext>
            </a:extLst>
          </p:cNvPr>
          <p:cNvSpPr txBox="1"/>
          <p:nvPr/>
        </p:nvSpPr>
        <p:spPr>
          <a:xfrm>
            <a:off x="3806140" y="5532681"/>
            <a:ext cx="1795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/>
              <a:t>RORgt</a:t>
            </a:r>
            <a:r>
              <a:rPr lang="en-US" sz="900" baseline="30000" dirty="0"/>
              <a:t>+</a:t>
            </a:r>
            <a:r>
              <a:rPr lang="en-US" sz="900" dirty="0"/>
              <a:t>/Foxp3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0D12DB-7030-C84A-6089-54EFDC2A9244}"/>
              </a:ext>
            </a:extLst>
          </p:cNvPr>
          <p:cNvSpPr txBox="1"/>
          <p:nvPr/>
        </p:nvSpPr>
        <p:spPr>
          <a:xfrm>
            <a:off x="6521214" y="5532681"/>
            <a:ext cx="1795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/>
              <a:t>RORgt</a:t>
            </a:r>
            <a:r>
              <a:rPr lang="en-US" sz="900" baseline="30000" dirty="0"/>
              <a:t>+</a:t>
            </a:r>
            <a:r>
              <a:rPr lang="en-US" sz="900" dirty="0"/>
              <a:t>/Foxp3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8C38EE-24F4-7F57-EF26-D1D3B23C377F}"/>
              </a:ext>
            </a:extLst>
          </p:cNvPr>
          <p:cNvSpPr txBox="1"/>
          <p:nvPr/>
        </p:nvSpPr>
        <p:spPr>
          <a:xfrm>
            <a:off x="9108683" y="5529992"/>
            <a:ext cx="17952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/>
              <a:t>RORgt</a:t>
            </a:r>
            <a:r>
              <a:rPr lang="en-US" sz="900" baseline="30000" dirty="0"/>
              <a:t>+</a:t>
            </a:r>
            <a:r>
              <a:rPr lang="en-US" sz="900" dirty="0"/>
              <a:t>/Foxp3</a:t>
            </a:r>
            <a:r>
              <a:rPr lang="en-US" sz="900" baseline="30000" dirty="0"/>
              <a:t>+</a:t>
            </a:r>
            <a:endParaRPr lang="el-GR" sz="900" baseline="30000" dirty="0"/>
          </a:p>
        </p:txBody>
      </p:sp>
    </p:spTree>
    <p:extLst>
      <p:ext uri="{BB962C8B-B14F-4D97-AF65-F5344CB8AC3E}">
        <p14:creationId xmlns:p14="http://schemas.microsoft.com/office/powerpoint/2010/main" val="1238980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5df00e-9a9c-482c-bffa-690472b45c8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Έγγραφο" ma:contentTypeID="0x01010082AD0AF05AA73C4FB76A2A5E696543D1" ma:contentTypeVersion="17" ma:contentTypeDescription="Δημιουργία νέου εγγράφου" ma:contentTypeScope="" ma:versionID="9b68f914ff0b458d5bbff21c322c2c5e">
  <xsd:schema xmlns:xsd="http://www.w3.org/2001/XMLSchema" xmlns:xs="http://www.w3.org/2001/XMLSchema" xmlns:p="http://schemas.microsoft.com/office/2006/metadata/properties" xmlns:ns3="047cf241-388a-4422-bba2-9539b5a58828" xmlns:ns4="b35df00e-9a9c-482c-bffa-690472b45c8d" targetNamespace="http://schemas.microsoft.com/office/2006/metadata/properties" ma:root="true" ma:fieldsID="cacd1f43f2a44d530a316dbf2a065d8f" ns3:_="" ns4:_="">
    <xsd:import namespace="047cf241-388a-4422-bba2-9539b5a58828"/>
    <xsd:import namespace="b35df00e-9a9c-482c-bffa-690472b45c8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  <xsd:element ref="ns4:MediaServiceOCR" minOccurs="0"/>
                <xsd:element ref="ns4:MediaServiceLocation" minOccurs="0"/>
                <xsd:element ref="ns4:_activity" minOccurs="0"/>
                <xsd:element ref="ns4:MediaServiceObjectDetectorVersions" minOccurs="0"/>
                <xsd:element ref="ns4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cf241-388a-4422-bba2-9539b5a5882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Κοινή χρήση με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Κοινή χρήση με λεπτομέρειες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Κοινή χρήση κατακερματισμού υπόδειξης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5df00e-9a9c-482c-bffa-690472b45c8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Τύπος περιεχομένου"/>
        <xsd:element ref="dc:title" minOccurs="0" maxOccurs="1" ma:index="4" ma:displayName="Τίτλο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35ECD2-9BE7-479B-8C05-A1C632AAA78D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terms/"/>
    <ds:schemaRef ds:uri="http://schemas.microsoft.com/office/infopath/2007/PartnerControls"/>
    <ds:schemaRef ds:uri="047cf241-388a-4422-bba2-9539b5a58828"/>
    <ds:schemaRef ds:uri="http://schemas.openxmlformats.org/package/2006/metadata/core-properties"/>
    <ds:schemaRef ds:uri="b35df00e-9a9c-482c-bffa-690472b45c8d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C565934-15C0-4C80-B788-9476B0AAFC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7EFBB6-4BCE-4C5A-8963-4E7B1620A0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7cf241-388a-4422-bba2-9539b5a58828"/>
    <ds:schemaRef ds:uri="b35df00e-9a9c-482c-bffa-690472b45c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255</Words>
  <Application>Microsoft Office PowerPoint</Application>
  <PresentationFormat>Widescreen</PresentationFormat>
  <Paragraphs>99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GraphPad Prism 8 Project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AFRODITI MOULARA</dc:creator>
  <cp:lastModifiedBy>AFRODITI MOULARA</cp:lastModifiedBy>
  <cp:revision>2</cp:revision>
  <dcterms:created xsi:type="dcterms:W3CDTF">2023-11-16T18:45:28Z</dcterms:created>
  <dcterms:modified xsi:type="dcterms:W3CDTF">2023-11-16T23:27:47Z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0x01010082AD0AF05AA73C4FB76A2A5E696543D1</vt:lpwstr>
  </property>
</Properties>
</file>

<file path=docProps/thumbnail.jpeg>
</file>